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4"/>
  </p:notesMasterIdLst>
  <p:sldIdLst>
    <p:sldId id="477" r:id="rId2"/>
    <p:sldId id="339" r:id="rId3"/>
    <p:sldId id="342" r:id="rId4"/>
    <p:sldId id="402" r:id="rId5"/>
    <p:sldId id="403" r:id="rId6"/>
    <p:sldId id="404" r:id="rId7"/>
    <p:sldId id="457" r:id="rId8"/>
    <p:sldId id="458" r:id="rId9"/>
    <p:sldId id="459" r:id="rId10"/>
    <p:sldId id="460" r:id="rId11"/>
    <p:sldId id="481" r:id="rId12"/>
    <p:sldId id="482" r:id="rId13"/>
    <p:sldId id="405" r:id="rId14"/>
    <p:sldId id="461" r:id="rId15"/>
    <p:sldId id="483" r:id="rId16"/>
    <p:sldId id="484" r:id="rId17"/>
    <p:sldId id="485" r:id="rId18"/>
    <p:sldId id="463" r:id="rId19"/>
    <p:sldId id="486" r:id="rId20"/>
    <p:sldId id="487" r:id="rId21"/>
    <p:sldId id="488" r:id="rId22"/>
    <p:sldId id="489" r:id="rId23"/>
    <p:sldId id="467" r:id="rId24"/>
    <p:sldId id="469" r:id="rId25"/>
    <p:sldId id="470" r:id="rId26"/>
    <p:sldId id="471" r:id="rId27"/>
    <p:sldId id="472" r:id="rId28"/>
    <p:sldId id="475" r:id="rId29"/>
    <p:sldId id="476" r:id="rId30"/>
    <p:sldId id="495" r:id="rId31"/>
    <p:sldId id="473" r:id="rId32"/>
    <p:sldId id="474" r:id="rId33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210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orient="horz" pos="981">
          <p15:clr>
            <a:srgbClr val="A4A3A4"/>
          </p15:clr>
        </p15:guide>
        <p15:guide id="7" pos="262">
          <p15:clr>
            <a:srgbClr val="A4A3A4"/>
          </p15:clr>
        </p15:guide>
        <p15:guide id="8" pos="5978">
          <p15:clr>
            <a:srgbClr val="A4A3A4"/>
          </p15:clr>
        </p15:guide>
        <p15:guide id="9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99342" autoAdjust="0"/>
  </p:normalViewPr>
  <p:slideViewPr>
    <p:cSldViewPr>
      <p:cViewPr>
        <p:scale>
          <a:sx n="100" d="100"/>
          <a:sy n="100" d="100"/>
        </p:scale>
        <p:origin x="-1018" y="408"/>
      </p:cViewPr>
      <p:guideLst>
        <p:guide orient="horz" pos="2160"/>
        <p:guide orient="horz" pos="436"/>
        <p:guide orient="horz" pos="210"/>
        <p:guide orient="horz" pos="4065"/>
        <p:guide orient="horz" pos="527"/>
        <p:guide orient="horz" pos="981"/>
        <p:guide pos="262"/>
        <p:guide pos="5978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616" y="7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253"/>
          </a:xfrm>
          <a:prstGeom prst="rect">
            <a:avLst/>
          </a:prstGeom>
        </p:spPr>
        <p:txBody>
          <a:bodyPr vert="horz" lIns="91316" tIns="45658" rIns="91316" bIns="4565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6253"/>
          </a:xfrm>
          <a:prstGeom prst="rect">
            <a:avLst/>
          </a:prstGeom>
        </p:spPr>
        <p:txBody>
          <a:bodyPr vert="horz" lIns="91316" tIns="45658" rIns="91316" bIns="45658" rtlCol="0"/>
          <a:lstStyle>
            <a:lvl1pPr algn="r">
              <a:defRPr sz="1200"/>
            </a:lvl1pPr>
          </a:lstStyle>
          <a:p>
            <a:fld id="{3B37F2C9-4EC1-47B4-A011-563B2590746D}" type="datetimeFigureOut">
              <a:rPr lang="ko-KR" altLang="en-US" smtClean="0"/>
              <a:t>2020-02-02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73687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6" tIns="45658" rIns="91316" bIns="4565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244" y="4715193"/>
            <a:ext cx="5437188" cy="4466274"/>
          </a:xfrm>
          <a:prstGeom prst="rect">
            <a:avLst/>
          </a:prstGeom>
        </p:spPr>
        <p:txBody>
          <a:bodyPr vert="horz" lIns="91316" tIns="45658" rIns="91316" bIns="45658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6135" cy="496252"/>
          </a:xfrm>
          <a:prstGeom prst="rect">
            <a:avLst/>
          </a:prstGeom>
        </p:spPr>
        <p:txBody>
          <a:bodyPr vert="horz" lIns="91316" tIns="45658" rIns="91316" bIns="4565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955" y="9428800"/>
            <a:ext cx="2946135" cy="496252"/>
          </a:xfrm>
          <a:prstGeom prst="rect">
            <a:avLst/>
          </a:prstGeom>
        </p:spPr>
        <p:txBody>
          <a:bodyPr vert="horz" lIns="91316" tIns="45658" rIns="91316" bIns="45658" rtlCol="0" anchor="b"/>
          <a:lstStyle>
            <a:lvl1pPr algn="r">
              <a:defRPr sz="1200"/>
            </a:lvl1pPr>
          </a:lstStyle>
          <a:p>
            <a:fld id="{988C63BE-374E-4EC5-8C51-07D5FD3B2F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27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0244" y="4715193"/>
            <a:ext cx="5437188" cy="4466274"/>
          </a:xfrm>
          <a:prstGeom prst="rect">
            <a:avLst/>
          </a:prstGeom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73687" cy="3719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73050" y="142875"/>
            <a:ext cx="7019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66700" y="666750"/>
            <a:ext cx="9366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6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742950" y="69269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 flipH="1">
            <a:off x="0" y="692150"/>
            <a:ext cx="9906000" cy="5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17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69899" y="692696"/>
            <a:ext cx="902017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anose="020B0503020000020004" pitchFamily="50" charset="-127"/>
              </a:rPr>
              <a:t>목 차</a:t>
            </a:r>
            <a:endParaRPr kumimoji="1" lang="en-US" altLang="ko-KR" b="1" dirty="0">
              <a:solidFill>
                <a:srgbClr val="000000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" name="직선 연결선 5"/>
          <p:cNvCxnSpPr/>
          <p:nvPr userDrawn="1"/>
        </p:nvCxnSpPr>
        <p:spPr>
          <a:xfrm flipH="1">
            <a:off x="415926" y="1125538"/>
            <a:ext cx="907414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6903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업무 절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dirty="0" smtClean="0"/>
              <a:t>업무절차</a:t>
            </a:r>
            <a:endParaRPr lang="ko-KR" altLang="en-US" dirty="0"/>
          </a:p>
        </p:txBody>
      </p:sp>
      <p:sp>
        <p:nvSpPr>
          <p:cNvPr id="3" name="Line 28"/>
          <p:cNvSpPr>
            <a:spLocks noChangeShapeType="1"/>
          </p:cNvSpPr>
          <p:nvPr userDrawn="1"/>
        </p:nvSpPr>
        <p:spPr bwMode="auto">
          <a:xfrm>
            <a:off x="0" y="6556375"/>
            <a:ext cx="99060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>
              <a:latin typeface="Arial" charset="0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60912" y="6597352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fld id="{5F232665-AA73-487F-880F-6CBE4EDF3ACE}" type="slidenum">
              <a:rPr kumimoji="0" lang="en-US" altLang="ko-K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26 -</a:t>
            </a:r>
            <a:endParaRPr lang="ko-KR" altLang="en-US" sz="1000" dirty="0">
              <a:latin typeface="+mn-lt"/>
            </a:endParaRPr>
          </a:p>
        </p:txBody>
      </p:sp>
      <p:pic>
        <p:nvPicPr>
          <p:cNvPr id="6" name="Picture 9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623" y="6571703"/>
            <a:ext cx="734881" cy="28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연결선 6"/>
          <p:cNvCxnSpPr/>
          <p:nvPr userDrawn="1"/>
        </p:nvCxnSpPr>
        <p:spPr>
          <a:xfrm flipH="1">
            <a:off x="415926" y="692696"/>
            <a:ext cx="907414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25"/>
          <p:cNvSpPr>
            <a:spLocks noGrp="1"/>
          </p:cNvSpPr>
          <p:nvPr>
            <p:ph type="body" sz="quarter" idx="10" hasCustomPrompt="1"/>
          </p:nvPr>
        </p:nvSpPr>
        <p:spPr>
          <a:xfrm>
            <a:off x="416497" y="836712"/>
            <a:ext cx="9073578" cy="5616476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ko-KR" altLang="en-US" dirty="0" smtClean="0"/>
              <a:t>업무 절차 및 설명을 기술합니다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폰트 맑은 고딕 </a:t>
            </a:r>
            <a:r>
              <a:rPr lang="en-US" altLang="ko-KR" dirty="0" smtClean="0"/>
              <a:t>10</a:t>
            </a:r>
            <a:endParaRPr lang="ko-KR" altLang="en-US" dirty="0" smtClean="0"/>
          </a:p>
        </p:txBody>
      </p:sp>
      <p:pic>
        <p:nvPicPr>
          <p:cNvPr id="9" name="Google Shape;32;p7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6605616"/>
            <a:ext cx="865050" cy="2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3;p7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450" y="6605616"/>
            <a:ext cx="865050" cy="231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97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dirty="0" smtClean="0"/>
              <a:t>내용 제목 스타일 편집</a:t>
            </a:r>
            <a:endParaRPr lang="ko-KR" altLang="en-US" dirty="0"/>
          </a:p>
        </p:txBody>
      </p:sp>
      <p:sp>
        <p:nvSpPr>
          <p:cNvPr id="3" name="Line 28"/>
          <p:cNvSpPr>
            <a:spLocks noChangeShapeType="1"/>
          </p:cNvSpPr>
          <p:nvPr userDrawn="1"/>
        </p:nvSpPr>
        <p:spPr bwMode="auto">
          <a:xfrm>
            <a:off x="0" y="6556375"/>
            <a:ext cx="99060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>
              <a:latin typeface="Arial" charset="0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60912" y="6597352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fld id="{5F232665-AA73-487F-880F-6CBE4EDF3ACE}" type="slidenum">
              <a:rPr kumimoji="0" lang="en-US" altLang="ko-K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26 -</a:t>
            </a:r>
            <a:endParaRPr lang="ko-KR" altLang="en-US" sz="1000" dirty="0">
              <a:latin typeface="+mn-lt"/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0" y="692696"/>
            <a:ext cx="9906000" cy="53975"/>
            <a:chOff x="0" y="692696"/>
            <a:chExt cx="9906000" cy="53975"/>
          </a:xfrm>
        </p:grpSpPr>
        <p:sp>
          <p:nvSpPr>
            <p:cNvPr id="6" name="Rectangle 38"/>
            <p:cNvSpPr>
              <a:spLocks noChangeArrowheads="1"/>
            </p:cNvSpPr>
            <p:nvPr userDrawn="1"/>
          </p:nvSpPr>
          <p:spPr bwMode="auto">
            <a:xfrm flipV="1">
              <a:off x="908050" y="692696"/>
              <a:ext cx="8997950" cy="5397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xtLst/>
          </p:spPr>
          <p:txBody>
            <a:bodyPr wrap="none" anchor="ctr"/>
            <a:lstStyle/>
            <a:p>
              <a:pPr algn="ctr" latinLnBrk="0"/>
              <a:endParaRPr lang="ko-KR" altLang="en-US" sz="13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 userDrawn="1"/>
          </p:nvSpPr>
          <p:spPr bwMode="auto">
            <a:xfrm flipV="1">
              <a:off x="0" y="692696"/>
              <a:ext cx="1439863" cy="52388"/>
            </a:xfrm>
            <a:prstGeom prst="rect">
              <a:avLst/>
            </a:prstGeom>
            <a:solidFill>
              <a:srgbClr val="2D4E9F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latinLnBrk="0"/>
              <a:endParaRPr lang="ko-KR" altLang="en-US" sz="1300">
                <a:latin typeface="맑은 고딕" pitchFamily="50" charset="-127"/>
              </a:endParaRPr>
            </a:p>
          </p:txBody>
        </p:sp>
        <p:sp>
          <p:nvSpPr>
            <p:cNvPr id="8" name="Rectangle 39"/>
            <p:cNvSpPr>
              <a:spLocks noChangeArrowheads="1"/>
            </p:cNvSpPr>
            <p:nvPr userDrawn="1"/>
          </p:nvSpPr>
          <p:spPr bwMode="auto">
            <a:xfrm flipV="1">
              <a:off x="1424510" y="693492"/>
              <a:ext cx="1439863" cy="52388"/>
            </a:xfrm>
            <a:prstGeom prst="rect">
              <a:avLst/>
            </a:prstGeom>
            <a:solidFill>
              <a:srgbClr val="84AF43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latinLnBrk="0"/>
              <a:endParaRPr lang="ko-KR" altLang="en-US" sz="1300">
                <a:latin typeface="맑은 고딕" pitchFamily="50" charset="-127"/>
              </a:endParaRPr>
            </a:p>
          </p:txBody>
        </p:sp>
      </p:grpSp>
      <p:sp>
        <p:nvSpPr>
          <p:cNvPr id="11" name="직사각형 10"/>
          <p:cNvSpPr/>
          <p:nvPr userDrawn="1"/>
        </p:nvSpPr>
        <p:spPr>
          <a:xfrm>
            <a:off x="415925" y="1557586"/>
            <a:ext cx="9074150" cy="4895602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9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623" y="6571703"/>
            <a:ext cx="734881" cy="28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6994910" y="303039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dirty="0" smtClean="0">
                <a:latin typeface="+mn-ea"/>
                <a:ea typeface="+mn-ea"/>
              </a:rPr>
              <a:t>사용자매뉴얼</a:t>
            </a:r>
            <a:r>
              <a:rPr lang="en-US" altLang="ko-KR" sz="1200" dirty="0" smtClean="0">
                <a:latin typeface="+mn-ea"/>
                <a:ea typeface="+mn-ea"/>
              </a:rPr>
              <a:t>(</a:t>
            </a:r>
            <a:r>
              <a:rPr lang="ko-KR" altLang="en-US" sz="1200" dirty="0" err="1" smtClean="0">
                <a:latin typeface="+mn-ea"/>
                <a:ea typeface="+mn-ea"/>
              </a:rPr>
              <a:t>동원파트너스</a:t>
            </a:r>
            <a:r>
              <a:rPr lang="en-US" altLang="ko-KR" sz="1200" dirty="0" smtClean="0">
                <a:latin typeface="+mn-ea"/>
                <a:ea typeface="+mn-ea"/>
              </a:rPr>
              <a:t>-</a:t>
            </a:r>
            <a:r>
              <a:rPr lang="ko-KR" altLang="en-US" sz="1200" dirty="0" smtClean="0">
                <a:latin typeface="+mn-ea"/>
                <a:ea typeface="+mn-ea"/>
              </a:rPr>
              <a:t>자재</a:t>
            </a:r>
            <a:r>
              <a:rPr lang="en-US" altLang="ko-KR" sz="1200" dirty="0" smtClean="0">
                <a:latin typeface="+mn-ea"/>
                <a:ea typeface="+mn-ea"/>
              </a:rPr>
              <a:t>)</a:t>
            </a:r>
          </a:p>
          <a:p>
            <a:pPr algn="r"/>
            <a:r>
              <a:rPr lang="en-US" altLang="ko-KR" sz="1200" dirty="0" smtClean="0">
                <a:latin typeface="+mn-ea"/>
                <a:ea typeface="+mn-ea"/>
              </a:rPr>
              <a:t>Ver. 1.0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415354" y="836712"/>
            <a:ext cx="864000" cy="648072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bg1"/>
                </a:solidFill>
              </a:rPr>
              <a:t>화면설명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52599" y="836712"/>
            <a:ext cx="8137475" cy="648072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ko-KR" altLang="en-US" dirty="0" smtClean="0"/>
              <a:t>조회 화면인 경우 </a:t>
            </a:r>
            <a:r>
              <a:rPr lang="en-US" altLang="ko-KR" dirty="0" smtClean="0"/>
              <a:t>[</a:t>
            </a:r>
            <a:r>
              <a:rPr lang="ko-KR" altLang="en-US" dirty="0" smtClean="0"/>
              <a:t>내용</a:t>
            </a:r>
            <a:r>
              <a:rPr lang="en-US" altLang="ko-KR" dirty="0" smtClean="0"/>
              <a:t>]</a:t>
            </a:r>
            <a:r>
              <a:rPr lang="ko-KR" altLang="en-US" dirty="0" smtClean="0"/>
              <a:t> 슬라이드에 간단한 설명으로 정리</a:t>
            </a:r>
            <a:r>
              <a:rPr lang="en-US" altLang="ko-KR" dirty="0" smtClean="0"/>
              <a:t>.</a:t>
            </a:r>
            <a:r>
              <a:rPr lang="ko-KR" altLang="en-US" dirty="0" smtClean="0"/>
              <a:t> 복잡한 화면인 경우 간단한 화면 설명만 기술하고 상세한 내용은 </a:t>
            </a:r>
            <a:r>
              <a:rPr lang="en-US" altLang="ko-KR" dirty="0" smtClean="0"/>
              <a:t>[</a:t>
            </a:r>
            <a:r>
              <a:rPr lang="ko-KR" altLang="en-US" dirty="0" smtClean="0"/>
              <a:t>내용 상세</a:t>
            </a:r>
            <a:r>
              <a:rPr lang="en-US" altLang="ko-KR" dirty="0" smtClean="0"/>
              <a:t>] </a:t>
            </a:r>
            <a:r>
              <a:rPr lang="ko-KR" altLang="en-US" dirty="0" smtClean="0"/>
              <a:t>슬라이드를 이용하여 작성</a:t>
            </a:r>
          </a:p>
        </p:txBody>
      </p:sp>
      <p:pic>
        <p:nvPicPr>
          <p:cNvPr id="15" name="Google Shape;32;p7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6605616"/>
            <a:ext cx="865050" cy="2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3;p7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450" y="6605616"/>
            <a:ext cx="865050" cy="231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92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상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dirty="0" smtClean="0"/>
              <a:t>내용 제목 스타일 편집</a:t>
            </a:r>
            <a:endParaRPr lang="ko-KR" altLang="en-US" dirty="0"/>
          </a:p>
        </p:txBody>
      </p:sp>
      <p:sp>
        <p:nvSpPr>
          <p:cNvPr id="3" name="Line 28"/>
          <p:cNvSpPr>
            <a:spLocks noChangeShapeType="1"/>
          </p:cNvSpPr>
          <p:nvPr userDrawn="1"/>
        </p:nvSpPr>
        <p:spPr bwMode="auto">
          <a:xfrm>
            <a:off x="0" y="6556375"/>
            <a:ext cx="99060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>
              <a:latin typeface="Arial" charset="0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60912" y="6597352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fld id="{5F232665-AA73-487F-880F-6CBE4EDF3ACE}" type="slidenum">
              <a:rPr kumimoji="0" lang="en-US" altLang="ko-K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26 -</a:t>
            </a:r>
            <a:endParaRPr lang="ko-KR" altLang="en-US" sz="1000" dirty="0">
              <a:latin typeface="+mn-lt"/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0" y="692696"/>
            <a:ext cx="9906000" cy="53975"/>
            <a:chOff x="0" y="692696"/>
            <a:chExt cx="9906000" cy="53975"/>
          </a:xfrm>
        </p:grpSpPr>
        <p:sp>
          <p:nvSpPr>
            <p:cNvPr id="6" name="Rectangle 38"/>
            <p:cNvSpPr>
              <a:spLocks noChangeArrowheads="1"/>
            </p:cNvSpPr>
            <p:nvPr userDrawn="1"/>
          </p:nvSpPr>
          <p:spPr bwMode="auto">
            <a:xfrm flipV="1">
              <a:off x="908050" y="692696"/>
              <a:ext cx="8997950" cy="5397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xtLst/>
          </p:spPr>
          <p:txBody>
            <a:bodyPr wrap="none" anchor="ctr"/>
            <a:lstStyle/>
            <a:p>
              <a:pPr algn="ctr" latinLnBrk="0"/>
              <a:endParaRPr lang="ko-KR" altLang="en-US" sz="13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 userDrawn="1"/>
          </p:nvSpPr>
          <p:spPr bwMode="auto">
            <a:xfrm flipV="1">
              <a:off x="0" y="692696"/>
              <a:ext cx="1439863" cy="52388"/>
            </a:xfrm>
            <a:prstGeom prst="rect">
              <a:avLst/>
            </a:prstGeom>
            <a:solidFill>
              <a:srgbClr val="2D4E9F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latinLnBrk="0"/>
              <a:endParaRPr lang="ko-KR" altLang="en-US" sz="1300">
                <a:latin typeface="맑은 고딕" pitchFamily="50" charset="-127"/>
              </a:endParaRPr>
            </a:p>
          </p:txBody>
        </p:sp>
        <p:sp>
          <p:nvSpPr>
            <p:cNvPr id="8" name="Rectangle 39"/>
            <p:cNvSpPr>
              <a:spLocks noChangeArrowheads="1"/>
            </p:cNvSpPr>
            <p:nvPr userDrawn="1"/>
          </p:nvSpPr>
          <p:spPr bwMode="auto">
            <a:xfrm flipV="1">
              <a:off x="1424510" y="693492"/>
              <a:ext cx="1439863" cy="52388"/>
            </a:xfrm>
            <a:prstGeom prst="rect">
              <a:avLst/>
            </a:prstGeom>
            <a:solidFill>
              <a:srgbClr val="84AF43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latinLnBrk="0"/>
              <a:endParaRPr lang="ko-KR" altLang="en-US" sz="1300">
                <a:latin typeface="맑은 고딕" pitchFamily="50" charset="-127"/>
              </a:endParaRPr>
            </a:p>
          </p:txBody>
        </p:sp>
      </p:grpSp>
      <p:pic>
        <p:nvPicPr>
          <p:cNvPr id="13" name="Picture 9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623" y="6571703"/>
            <a:ext cx="734881" cy="28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6994910" y="303039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dirty="0" smtClean="0">
                <a:latin typeface="+mn-ea"/>
                <a:ea typeface="+mn-ea"/>
              </a:rPr>
              <a:t>사용자매뉴얼</a:t>
            </a:r>
            <a:r>
              <a:rPr lang="en-US" altLang="ko-KR" sz="1200" dirty="0" smtClean="0">
                <a:latin typeface="+mn-ea"/>
                <a:ea typeface="+mn-ea"/>
              </a:rPr>
              <a:t>(</a:t>
            </a:r>
            <a:r>
              <a:rPr lang="ko-KR" altLang="en-US" sz="1200" dirty="0" err="1" smtClean="0">
                <a:latin typeface="+mn-ea"/>
                <a:ea typeface="+mn-ea"/>
              </a:rPr>
              <a:t>동원파트너스</a:t>
            </a:r>
            <a:r>
              <a:rPr lang="en-US" altLang="ko-KR" sz="1200" dirty="0" smtClean="0">
                <a:latin typeface="+mn-ea"/>
                <a:ea typeface="+mn-ea"/>
              </a:rPr>
              <a:t>-</a:t>
            </a:r>
            <a:r>
              <a:rPr lang="ko-KR" altLang="en-US" sz="1200" dirty="0" smtClean="0">
                <a:latin typeface="+mn-ea"/>
                <a:ea typeface="+mn-ea"/>
              </a:rPr>
              <a:t>자재</a:t>
            </a:r>
            <a:r>
              <a:rPr lang="en-US" altLang="ko-KR" sz="1200" dirty="0" smtClean="0">
                <a:latin typeface="+mn-ea"/>
                <a:ea typeface="+mn-ea"/>
              </a:rPr>
              <a:t>)</a:t>
            </a:r>
          </a:p>
          <a:p>
            <a:pPr algn="r"/>
            <a:r>
              <a:rPr lang="en-US" altLang="ko-KR" sz="1200" dirty="0" smtClean="0">
                <a:latin typeface="+mn-ea"/>
                <a:ea typeface="+mn-ea"/>
              </a:rPr>
              <a:t>Ver. 1.0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415354" y="836712"/>
            <a:ext cx="864000" cy="5616476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bg1"/>
                </a:solidFill>
              </a:rPr>
              <a:t>화면설명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52599" y="836712"/>
            <a:ext cx="8137475" cy="5616476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ko-KR" altLang="en-US" dirty="0" smtClean="0"/>
              <a:t>세부 이미지 및 상세 설명을 기술합니다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폰트 맑은 고딕 </a:t>
            </a:r>
            <a:r>
              <a:rPr lang="en-US" altLang="ko-KR" dirty="0" smtClean="0"/>
              <a:t>10</a:t>
            </a:r>
            <a:endParaRPr lang="ko-KR" altLang="en-US" dirty="0" smtClean="0"/>
          </a:p>
        </p:txBody>
      </p:sp>
      <p:pic>
        <p:nvPicPr>
          <p:cNvPr id="15" name="Google Shape;32;p7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6605616"/>
            <a:ext cx="865050" cy="2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3;p7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450" y="6605616"/>
            <a:ext cx="865050" cy="231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10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형식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dirty="0" smtClean="0"/>
              <a:t>내용 제목 스타일 편집</a:t>
            </a:r>
            <a:endParaRPr lang="ko-KR" altLang="en-US" dirty="0"/>
          </a:p>
        </p:txBody>
      </p:sp>
      <p:sp>
        <p:nvSpPr>
          <p:cNvPr id="3" name="Line 28"/>
          <p:cNvSpPr>
            <a:spLocks noChangeShapeType="1"/>
          </p:cNvSpPr>
          <p:nvPr userDrawn="1"/>
        </p:nvSpPr>
        <p:spPr bwMode="auto">
          <a:xfrm>
            <a:off x="0" y="6556375"/>
            <a:ext cx="99060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>
              <a:latin typeface="Arial" charset="0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60912" y="6597352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fld id="{5F232665-AA73-487F-880F-6CBE4EDF3ACE}" type="slidenum">
              <a:rPr kumimoji="0" lang="en-US" altLang="ko-K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26 -</a:t>
            </a:r>
            <a:endParaRPr lang="ko-KR" altLang="en-US" sz="1000" dirty="0">
              <a:latin typeface="+mn-lt"/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0" y="692696"/>
            <a:ext cx="9906000" cy="53975"/>
            <a:chOff x="0" y="692696"/>
            <a:chExt cx="9906000" cy="53975"/>
          </a:xfrm>
        </p:grpSpPr>
        <p:sp>
          <p:nvSpPr>
            <p:cNvPr id="6" name="Rectangle 38"/>
            <p:cNvSpPr>
              <a:spLocks noChangeArrowheads="1"/>
            </p:cNvSpPr>
            <p:nvPr userDrawn="1"/>
          </p:nvSpPr>
          <p:spPr bwMode="auto">
            <a:xfrm flipV="1">
              <a:off x="908050" y="692696"/>
              <a:ext cx="8997950" cy="5397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xtLst/>
          </p:spPr>
          <p:txBody>
            <a:bodyPr wrap="none" anchor="ctr"/>
            <a:lstStyle/>
            <a:p>
              <a:pPr algn="ctr" latinLnBrk="0"/>
              <a:endParaRPr lang="ko-KR" altLang="en-US" sz="13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 userDrawn="1"/>
          </p:nvSpPr>
          <p:spPr bwMode="auto">
            <a:xfrm flipV="1">
              <a:off x="0" y="692696"/>
              <a:ext cx="1439863" cy="52388"/>
            </a:xfrm>
            <a:prstGeom prst="rect">
              <a:avLst/>
            </a:prstGeom>
            <a:solidFill>
              <a:srgbClr val="2D4E9F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latinLnBrk="0"/>
              <a:endParaRPr lang="ko-KR" altLang="en-US" sz="1300">
                <a:latin typeface="맑은 고딕" pitchFamily="50" charset="-127"/>
              </a:endParaRPr>
            </a:p>
          </p:txBody>
        </p:sp>
        <p:sp>
          <p:nvSpPr>
            <p:cNvPr id="8" name="Rectangle 39"/>
            <p:cNvSpPr>
              <a:spLocks noChangeArrowheads="1"/>
            </p:cNvSpPr>
            <p:nvPr userDrawn="1"/>
          </p:nvSpPr>
          <p:spPr bwMode="auto">
            <a:xfrm flipV="1">
              <a:off x="1424510" y="693492"/>
              <a:ext cx="1439863" cy="52388"/>
            </a:xfrm>
            <a:prstGeom prst="rect">
              <a:avLst/>
            </a:prstGeom>
            <a:solidFill>
              <a:srgbClr val="84AF43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latinLnBrk="0"/>
              <a:endParaRPr lang="ko-KR" altLang="en-US" sz="1300">
                <a:latin typeface="맑은 고딕" pitchFamily="50" charset="-127"/>
              </a:endParaRPr>
            </a:p>
          </p:txBody>
        </p:sp>
      </p:grpSp>
      <p:sp>
        <p:nvSpPr>
          <p:cNvPr id="11" name="직사각형 10"/>
          <p:cNvSpPr/>
          <p:nvPr userDrawn="1"/>
        </p:nvSpPr>
        <p:spPr>
          <a:xfrm>
            <a:off x="415925" y="836712"/>
            <a:ext cx="9074150" cy="3024336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9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623" y="6571703"/>
            <a:ext cx="734881" cy="28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6994910" y="303039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dirty="0" smtClean="0">
                <a:latin typeface="+mn-ea"/>
                <a:ea typeface="+mn-ea"/>
              </a:rPr>
              <a:t>사용자매뉴얼</a:t>
            </a:r>
            <a:r>
              <a:rPr lang="en-US" altLang="ko-KR" sz="1200" dirty="0" smtClean="0">
                <a:latin typeface="+mn-ea"/>
                <a:ea typeface="+mn-ea"/>
              </a:rPr>
              <a:t>(</a:t>
            </a:r>
            <a:r>
              <a:rPr lang="ko-KR" altLang="en-US" sz="1200" dirty="0" err="1" smtClean="0">
                <a:latin typeface="+mn-ea"/>
                <a:ea typeface="+mn-ea"/>
              </a:rPr>
              <a:t>동원파트너스</a:t>
            </a:r>
            <a:r>
              <a:rPr lang="en-US" altLang="ko-KR" sz="1200" dirty="0" smtClean="0">
                <a:latin typeface="+mn-ea"/>
                <a:ea typeface="+mn-ea"/>
              </a:rPr>
              <a:t>-</a:t>
            </a:r>
            <a:r>
              <a:rPr lang="ko-KR" altLang="en-US" sz="1200" dirty="0" smtClean="0">
                <a:latin typeface="+mn-ea"/>
                <a:ea typeface="+mn-ea"/>
              </a:rPr>
              <a:t>자재</a:t>
            </a:r>
            <a:r>
              <a:rPr lang="en-US" altLang="ko-KR" sz="1200" dirty="0" smtClean="0">
                <a:latin typeface="+mn-ea"/>
                <a:ea typeface="+mn-ea"/>
              </a:rPr>
              <a:t>)</a:t>
            </a:r>
          </a:p>
          <a:p>
            <a:pPr algn="r"/>
            <a:r>
              <a:rPr lang="en-US" altLang="ko-KR" sz="1200" dirty="0" smtClean="0">
                <a:latin typeface="+mn-ea"/>
                <a:ea typeface="+mn-ea"/>
              </a:rPr>
              <a:t>Ver. 1.0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415354" y="3933056"/>
            <a:ext cx="864000" cy="2520132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bg1"/>
                </a:solidFill>
              </a:rPr>
              <a:t>화면설명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52599" y="3933056"/>
            <a:ext cx="8137475" cy="2520132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ko-KR" altLang="en-US" dirty="0" smtClean="0"/>
              <a:t>탭이 있는 화면 등 상세 설명이 필요할 때 사용하는 슬라이드로 상단에 이미지를 나타내고 하단에 상세 설명을 기술합니다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폰트 맑은 고딕 </a:t>
            </a:r>
            <a:r>
              <a:rPr lang="en-US" altLang="ko-KR" dirty="0" smtClean="0"/>
              <a:t>10</a:t>
            </a:r>
            <a:endParaRPr lang="ko-KR" altLang="en-US" dirty="0" smtClean="0"/>
          </a:p>
        </p:txBody>
      </p:sp>
      <p:pic>
        <p:nvPicPr>
          <p:cNvPr id="15" name="Google Shape;32;p7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6605616"/>
            <a:ext cx="865050" cy="2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3;p7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450" y="6605616"/>
            <a:ext cx="865050" cy="231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78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개체 틀 9"/>
          <p:cNvSpPr>
            <a:spLocks noGrp="1"/>
          </p:cNvSpPr>
          <p:nvPr>
            <p:ph type="title"/>
          </p:nvPr>
        </p:nvSpPr>
        <p:spPr>
          <a:xfrm>
            <a:off x="430088" y="311214"/>
            <a:ext cx="6179096" cy="380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idx="1"/>
          </p:nvPr>
        </p:nvSpPr>
        <p:spPr>
          <a:xfrm>
            <a:off x="416495" y="836712"/>
            <a:ext cx="9073580" cy="561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60" r:id="rId3"/>
    <p:sldLayoutId id="2147483657" r:id="rId4"/>
    <p:sldLayoutId id="2147483661" r:id="rId5"/>
    <p:sldLayoutId id="2147483662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650" y="6062663"/>
            <a:ext cx="1216152" cy="34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5575" y="6062663"/>
            <a:ext cx="1331976" cy="34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8998" y="6062663"/>
            <a:ext cx="91440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1373" y="2209800"/>
            <a:ext cx="5876925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"/>
          <p:cNvSpPr txBox="1"/>
          <p:nvPr/>
        </p:nvSpPr>
        <p:spPr>
          <a:xfrm>
            <a:off x="1633200" y="2451750"/>
            <a:ext cx="66279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Malgun Gothic"/>
                <a:ea typeface="Malgun Gothic"/>
                <a:cs typeface="Malgun Gothic"/>
                <a:sym typeface="Malgun Gothic"/>
              </a:rPr>
              <a:t>사용자매뉴얼</a:t>
            </a:r>
            <a:r>
              <a:rPr lang="en-US" sz="2800" b="1" dirty="0" smtClean="0">
                <a:latin typeface="Malgun Gothic"/>
                <a:ea typeface="Malgun Gothic"/>
                <a:cs typeface="Malgun Gothic"/>
                <a:sym typeface="Malgun Gothic"/>
              </a:rPr>
              <a:t>(</a:t>
            </a:r>
            <a:r>
              <a:rPr lang="ko-KR" altLang="en-US" sz="2800" b="1" dirty="0" err="1" smtClean="0">
                <a:latin typeface="Malgun Gothic"/>
                <a:ea typeface="Malgun Gothic"/>
                <a:cs typeface="Malgun Gothic"/>
                <a:sym typeface="Malgun Gothic"/>
              </a:rPr>
              <a:t>동원파트너스</a:t>
            </a:r>
            <a:r>
              <a:rPr lang="en-US" altLang="ko-KR" sz="2800" b="1" dirty="0" smtClean="0">
                <a:latin typeface="Malgun Gothic"/>
                <a:ea typeface="Malgun Gothic"/>
                <a:cs typeface="Malgun Gothic"/>
                <a:sym typeface="Malgun Gothic"/>
              </a:rPr>
              <a:t>-</a:t>
            </a:r>
            <a:r>
              <a:rPr lang="ko-KR" altLang="en-US" sz="2800" b="1" dirty="0" smtClean="0">
                <a:latin typeface="Malgun Gothic"/>
                <a:ea typeface="Malgun Gothic"/>
                <a:cs typeface="Malgun Gothic"/>
                <a:sym typeface="Malgun Gothic"/>
              </a:rPr>
              <a:t>자재</a:t>
            </a:r>
            <a:r>
              <a:rPr lang="en-US" sz="2800" b="1" dirty="0" smtClean="0">
                <a:latin typeface="Malgun Gothic"/>
                <a:ea typeface="Malgun Gothic"/>
                <a:cs typeface="Malgun Gothic"/>
                <a:sym typeface="Malgun Gothic"/>
              </a:rPr>
              <a:t>)</a:t>
            </a:r>
            <a:endParaRPr sz="2800" b="1"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1633200" y="4432950"/>
            <a:ext cx="66279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Malgun Gothic"/>
                <a:ea typeface="Malgun Gothic"/>
                <a:cs typeface="Malgun Gothic"/>
                <a:sym typeface="Malgun Gothic"/>
              </a:rPr>
              <a:t>2020.01</a:t>
            </a:r>
            <a:endParaRPr b="1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83" name="Google Shape;83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52400"/>
            <a:ext cx="7144" cy="3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394" y="829650"/>
            <a:ext cx="1382573" cy="6400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573200"/>
            <a:ext cx="90576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</a:t>
            </a:r>
            <a:r>
              <a:rPr lang="ko-KR" altLang="en-US" dirty="0" err="1"/>
              <a:t>등록원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등록원관리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</a:t>
            </a:r>
            <a:r>
              <a:rPr lang="ko-KR" altLang="en-US" dirty="0" err="1"/>
              <a:t>등록원</a:t>
            </a:r>
            <a:r>
              <a:rPr lang="ko-KR" altLang="en-US" dirty="0"/>
              <a:t>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/>
              <a:t>등록일자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err="1"/>
              <a:t>등록원</a:t>
            </a:r>
            <a:r>
              <a:rPr lang="ko-KR" altLang="en-US" dirty="0"/>
              <a:t> 정보를 가져옵니다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462505" y="2564904"/>
            <a:ext cx="5979666" cy="3886296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>
            <a:spLocks noChangeAspect="1"/>
          </p:cNvSpPr>
          <p:nvPr/>
        </p:nvSpPr>
        <p:spPr>
          <a:xfrm>
            <a:off x="9301212" y="2348880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6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009610" y="1648896"/>
            <a:ext cx="687806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573200"/>
            <a:ext cx="90576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</a:t>
            </a:r>
            <a:r>
              <a:rPr lang="ko-KR" altLang="en-US" dirty="0" err="1"/>
              <a:t>등록원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등록원관리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</a:t>
            </a:r>
            <a:r>
              <a:rPr lang="ko-KR" altLang="en-US" dirty="0" err="1"/>
              <a:t>등록원</a:t>
            </a:r>
            <a:r>
              <a:rPr lang="ko-KR" altLang="en-US" dirty="0"/>
              <a:t>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/>
              <a:t>등록일자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err="1"/>
              <a:t>등록원</a:t>
            </a:r>
            <a:r>
              <a:rPr lang="ko-KR" altLang="en-US" dirty="0"/>
              <a:t> 정보를 가져옵니다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542903" y="2550158"/>
            <a:ext cx="5904751" cy="3901042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>
            <a:spLocks noChangeAspect="1"/>
          </p:cNvSpPr>
          <p:nvPr/>
        </p:nvSpPr>
        <p:spPr>
          <a:xfrm>
            <a:off x="9301212" y="2420888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7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009610" y="1648896"/>
            <a:ext cx="687806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573200"/>
            <a:ext cx="90576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</a:t>
            </a:r>
            <a:r>
              <a:rPr lang="ko-KR" altLang="en-US" dirty="0" err="1" smtClean="0"/>
              <a:t>등록원</a:t>
            </a:r>
            <a:r>
              <a:rPr lang="en-US" altLang="ko-KR" dirty="0" smtClean="0"/>
              <a:t>〉 </a:t>
            </a:r>
            <a:r>
              <a:rPr lang="ko-KR" altLang="en-US" dirty="0" err="1" smtClean="0"/>
              <a:t>등록원관리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</a:t>
            </a:r>
            <a:r>
              <a:rPr lang="ko-KR" altLang="en-US" dirty="0" err="1"/>
              <a:t>등록원</a:t>
            </a:r>
            <a:r>
              <a:rPr lang="ko-KR" altLang="en-US" dirty="0"/>
              <a:t>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/>
              <a:t>등록일자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err="1"/>
              <a:t>등록원</a:t>
            </a:r>
            <a:r>
              <a:rPr lang="ko-KR" altLang="en-US" dirty="0"/>
              <a:t> 정보를 가져옵니다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542903" y="2550158"/>
            <a:ext cx="5904751" cy="3901042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>
            <a:spLocks noChangeAspect="1"/>
          </p:cNvSpPr>
          <p:nvPr/>
        </p:nvSpPr>
        <p:spPr>
          <a:xfrm>
            <a:off x="9301212" y="2420888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7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10" name="그림 9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009610" y="1648896"/>
            <a:ext cx="687806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</a:t>
            </a:r>
            <a:r>
              <a:rPr lang="ko-KR" altLang="en-US" dirty="0" err="1"/>
              <a:t>등록원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등록원관리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등록원</a:t>
            </a:r>
            <a:r>
              <a:rPr lang="ko-KR" altLang="en-US" dirty="0" smtClean="0"/>
              <a:t> 정보 조회</a:t>
            </a:r>
            <a:endParaRPr lang="en-US" altLang="ko-KR" dirty="0" smtClean="0"/>
          </a:p>
          <a:p>
            <a:r>
              <a:rPr lang="en-US" altLang="ko-KR" dirty="0" smtClean="0"/>
              <a:t>   1) </a:t>
            </a:r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/>
              <a:t>등록일자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err="1"/>
              <a:t>등록원</a:t>
            </a:r>
            <a:r>
              <a:rPr lang="ko-KR" altLang="en-US" dirty="0"/>
              <a:t> 정보를 가져옵니다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협력업체에 한하여 정보는 조회됩니다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일반 정보</a:t>
            </a:r>
            <a:endParaRPr lang="en-US" altLang="ko-KR" dirty="0" smtClean="0"/>
          </a:p>
          <a:p>
            <a:r>
              <a:rPr lang="en-US" altLang="ko-KR" dirty="0" smtClean="0"/>
              <a:t>   1) </a:t>
            </a:r>
            <a:r>
              <a:rPr lang="ko-KR" altLang="en-US" dirty="0" err="1" smtClean="0"/>
              <a:t>등록원</a:t>
            </a:r>
            <a:r>
              <a:rPr lang="ko-KR" altLang="en-US" dirty="0" smtClean="0"/>
              <a:t> 진행상태가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미작성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작성중</a:t>
            </a:r>
            <a:r>
              <a:rPr lang="en-US" altLang="ko-KR" dirty="0" smtClean="0"/>
              <a:t>/</a:t>
            </a:r>
            <a:r>
              <a:rPr lang="ko-KR" altLang="en-US" dirty="0" smtClean="0"/>
              <a:t>요청취소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심사반려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인 경우에 한하여 수정할 수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삭제버튼은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err="1" smtClean="0">
                <a:sym typeface="Wingdings" panose="05000000000000000000" pitchFamily="2" charset="2"/>
              </a:rPr>
              <a:t>작성중</a:t>
            </a:r>
            <a:r>
              <a:rPr lang="en-US" altLang="ko-KR" dirty="0" smtClean="0">
                <a:sym typeface="Wingdings" panose="05000000000000000000" pitchFamily="2" charset="2"/>
              </a:rPr>
              <a:t>’ </a:t>
            </a:r>
            <a:r>
              <a:rPr lang="ko-KR" altLang="en-US" dirty="0" smtClean="0">
                <a:sym typeface="Wingdings" panose="05000000000000000000" pitchFamily="2" charset="2"/>
              </a:rPr>
              <a:t>상태에서만 표현됩니다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smtClean="0"/>
              <a:t>변경된 항목이 있는 경우에는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’</a:t>
            </a:r>
            <a:r>
              <a:rPr lang="ko-KR" altLang="en-US" dirty="0"/>
              <a:t> </a:t>
            </a:r>
            <a:r>
              <a:rPr lang="ko-KR" altLang="en-US" dirty="0" smtClean="0"/>
              <a:t>버튼을 클릭하여 저장하세요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3) </a:t>
            </a:r>
            <a:r>
              <a:rPr lang="ko-KR" altLang="en-US" dirty="0" smtClean="0"/>
              <a:t>최초 </a:t>
            </a:r>
            <a:r>
              <a:rPr lang="ko-KR" altLang="en-US" dirty="0" err="1" smtClean="0"/>
              <a:t>회원가입된</a:t>
            </a:r>
            <a:r>
              <a:rPr lang="ko-KR" altLang="en-US" dirty="0" smtClean="0"/>
              <a:t> 업체인 경우에는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미작성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인 진행상태로 등록원정보가 등록되어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회원가입 승인 시 </a:t>
            </a:r>
            <a:r>
              <a:rPr lang="ko-KR" altLang="en-US" dirty="0" err="1" smtClean="0">
                <a:sym typeface="Wingdings" panose="05000000000000000000" pitchFamily="2" charset="2"/>
              </a:rPr>
              <a:t>등록원</a:t>
            </a:r>
            <a:r>
              <a:rPr lang="ko-KR" altLang="en-US" dirty="0" smtClean="0">
                <a:sym typeface="Wingdings" panose="05000000000000000000" pitchFamily="2" charset="2"/>
              </a:rPr>
              <a:t> 정보를 동시에 입력합니다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   4) </a:t>
            </a:r>
            <a:r>
              <a:rPr lang="ko-KR" altLang="en-US" dirty="0" smtClean="0"/>
              <a:t>등록일자 정보는 수정할 수 없습니다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5) </a:t>
            </a:r>
            <a:r>
              <a:rPr lang="ko-KR" altLang="en-US" dirty="0"/>
              <a:t>신용등급</a:t>
            </a:r>
            <a:r>
              <a:rPr lang="en-US" altLang="ko-KR" dirty="0"/>
              <a:t>/</a:t>
            </a:r>
            <a:r>
              <a:rPr lang="ko-KR" altLang="en-US" dirty="0"/>
              <a:t>현금흐름</a:t>
            </a:r>
            <a:r>
              <a:rPr lang="en-US" altLang="ko-KR" dirty="0"/>
              <a:t> </a:t>
            </a:r>
            <a:r>
              <a:rPr lang="ko-KR" altLang="en-US" dirty="0"/>
              <a:t>정보는 최신 정보를 유지해 주세요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6) </a:t>
            </a:r>
            <a:r>
              <a:rPr lang="ko-KR" altLang="en-US" dirty="0" smtClean="0">
                <a:sym typeface="Wingdings" panose="05000000000000000000" pitchFamily="2" charset="2"/>
              </a:rPr>
              <a:t>담당자정보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- </a:t>
            </a:r>
            <a:r>
              <a:rPr lang="ko-KR" altLang="en-US" dirty="0">
                <a:sym typeface="Wingdings" panose="05000000000000000000" pitchFamily="2" charset="2"/>
              </a:rPr>
              <a:t>영업담당</a:t>
            </a:r>
            <a:r>
              <a:rPr lang="en-US" altLang="ko-KR" dirty="0">
                <a:sym typeface="Wingdings" panose="05000000000000000000" pitchFamily="2" charset="2"/>
              </a:rPr>
              <a:t>: </a:t>
            </a:r>
            <a:r>
              <a:rPr lang="ko-KR" altLang="en-US" dirty="0" err="1">
                <a:sym typeface="Wingdings" panose="05000000000000000000" pitchFamily="2" charset="2"/>
              </a:rPr>
              <a:t>현설참여안내</a:t>
            </a:r>
            <a:r>
              <a:rPr lang="ko-KR" altLang="en-US" dirty="0">
                <a:sym typeface="Wingdings" panose="05000000000000000000" pitchFamily="2" charset="2"/>
              </a:rPr>
              <a:t> 또는 입찰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>
                <a:sym typeface="Wingdings" panose="05000000000000000000" pitchFamily="2" charset="2"/>
              </a:rPr>
              <a:t>입찰공고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 err="1">
                <a:sym typeface="Wingdings" panose="05000000000000000000" pitchFamily="2" charset="2"/>
              </a:rPr>
              <a:t>입찰종료일시변경</a:t>
            </a:r>
            <a:r>
              <a:rPr lang="en-US" altLang="ko-KR" dirty="0">
                <a:sym typeface="Wingdings" panose="05000000000000000000" pitchFamily="2" charset="2"/>
              </a:rPr>
              <a:t>/</a:t>
            </a:r>
            <a:r>
              <a:rPr lang="ko-KR" altLang="en-US" dirty="0">
                <a:sym typeface="Wingdings" panose="05000000000000000000" pitchFamily="2" charset="2"/>
              </a:rPr>
              <a:t>재입찰</a:t>
            </a:r>
            <a:r>
              <a:rPr lang="en-US" altLang="ko-KR" dirty="0">
                <a:sym typeface="Wingdings" panose="05000000000000000000" pitchFamily="2" charset="2"/>
              </a:rPr>
              <a:t>) </a:t>
            </a:r>
            <a:r>
              <a:rPr lang="ko-KR" altLang="en-US" dirty="0">
                <a:sym typeface="Wingdings" panose="05000000000000000000" pitchFamily="2" charset="2"/>
              </a:rPr>
              <a:t>진행 시 </a:t>
            </a:r>
            <a:r>
              <a:rPr lang="en-US" altLang="ko-KR" dirty="0">
                <a:sym typeface="Wingdings" panose="05000000000000000000" pitchFamily="2" charset="2"/>
              </a:rPr>
              <a:t>[</a:t>
            </a:r>
            <a:r>
              <a:rPr lang="ko-KR" altLang="en-US" b="1" dirty="0">
                <a:sym typeface="Wingdings" panose="05000000000000000000" pitchFamily="2" charset="2"/>
              </a:rPr>
              <a:t>전자메일</a:t>
            </a:r>
            <a:r>
              <a:rPr lang="en-US" altLang="ko-KR" b="1" dirty="0">
                <a:sym typeface="Wingdings" panose="05000000000000000000" pitchFamily="2" charset="2"/>
              </a:rPr>
              <a:t>, SMS</a:t>
            </a:r>
            <a:r>
              <a:rPr lang="en-US" altLang="ko-KR" dirty="0">
                <a:sym typeface="Wingdings" panose="05000000000000000000" pitchFamily="2" charset="2"/>
              </a:rPr>
              <a:t>] </a:t>
            </a:r>
            <a:r>
              <a:rPr lang="ko-KR" altLang="en-US" dirty="0">
                <a:sym typeface="Wingdings" panose="05000000000000000000" pitchFamily="2" charset="2"/>
              </a:rPr>
              <a:t>발송을 위해서 참조되는 정보입니다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      </a:t>
            </a:r>
            <a:r>
              <a:rPr lang="ko-KR" altLang="en-US" dirty="0">
                <a:sym typeface="Wingdings" panose="05000000000000000000" pitchFamily="2" charset="2"/>
              </a:rPr>
              <a:t>반드시 최신 정보를 유지해 주세요</a:t>
            </a:r>
            <a:r>
              <a:rPr lang="en-US" altLang="ko-KR" dirty="0">
                <a:sym typeface="Wingdings" panose="05000000000000000000" pitchFamily="2" charset="2"/>
              </a:rPr>
              <a:t>.  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7) </a:t>
            </a:r>
            <a:r>
              <a:rPr lang="ko-KR" altLang="en-US" dirty="0" smtClean="0">
                <a:sym typeface="Wingdings" panose="05000000000000000000" pitchFamily="2" charset="2"/>
              </a:rPr>
              <a:t>심사결과</a:t>
            </a:r>
            <a:r>
              <a:rPr lang="en-US" altLang="ko-KR" dirty="0" smtClean="0">
                <a:sym typeface="Wingdings" panose="05000000000000000000" pitchFamily="2" charset="2"/>
              </a:rPr>
              <a:t>(</a:t>
            </a:r>
            <a:r>
              <a:rPr lang="ko-KR" altLang="en-US" dirty="0" smtClean="0">
                <a:sym typeface="Wingdings" panose="05000000000000000000" pitchFamily="2" charset="2"/>
              </a:rPr>
              <a:t>등록구분</a:t>
            </a:r>
            <a:r>
              <a:rPr lang="en-US" altLang="ko-KR" dirty="0" smtClean="0">
                <a:sym typeface="Wingdings" panose="05000000000000000000" pitchFamily="2" charset="2"/>
              </a:rPr>
              <a:t>)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 smtClean="0">
                <a:sym typeface="Wingdings" panose="05000000000000000000" pitchFamily="2" charset="2"/>
              </a:rPr>
              <a:t>등록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동원건설산업 협력업체로 승인된 경우입니다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 smtClean="0">
                <a:sym typeface="Wingdings" panose="05000000000000000000" pitchFamily="2" charset="2"/>
              </a:rPr>
              <a:t>탈락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동원건설산업 협력업체에서 탈락된 경우입니다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 </a:t>
            </a:r>
            <a:r>
              <a:rPr lang="ko-KR" altLang="en-US" dirty="0" smtClean="0">
                <a:sym typeface="Wingdings" panose="05000000000000000000" pitchFamily="2" charset="2"/>
              </a:rPr>
              <a:t>온라인 </a:t>
            </a:r>
            <a:r>
              <a:rPr lang="ko-KR" altLang="en-US" dirty="0" err="1" smtClean="0">
                <a:sym typeface="Wingdings" panose="05000000000000000000" pitchFamily="2" charset="2"/>
              </a:rPr>
              <a:t>현설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입찰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계약 등에 참여할 수 없습니다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8) </a:t>
            </a:r>
            <a:r>
              <a:rPr lang="ko-KR" altLang="en-US" dirty="0">
                <a:sym typeface="Wingdings" panose="05000000000000000000" pitchFamily="2" charset="2"/>
              </a:rPr>
              <a:t>등록확인서 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   - </a:t>
            </a:r>
            <a:r>
              <a:rPr lang="ko-KR" altLang="en-US" dirty="0">
                <a:sym typeface="Wingdings" panose="05000000000000000000" pitchFamily="2" charset="2"/>
              </a:rPr>
              <a:t>등록확인서 버튼을 선택을 심사결과 상태가 등록이고 진행상태가 심사완료 인 </a:t>
            </a:r>
            <a:r>
              <a:rPr lang="ko-KR" altLang="en-US" dirty="0" err="1">
                <a:sym typeface="Wingdings" panose="05000000000000000000" pitchFamily="2" charset="2"/>
              </a:rPr>
              <a:t>등록원</a:t>
            </a:r>
            <a:r>
              <a:rPr lang="ko-KR" altLang="en-US" dirty="0">
                <a:sym typeface="Wingdings" panose="05000000000000000000" pitchFamily="2" charset="2"/>
              </a:rPr>
              <a:t> 중에서 </a:t>
            </a:r>
            <a:r>
              <a:rPr lang="ko-KR" altLang="en-US" dirty="0" err="1">
                <a:sym typeface="Wingdings" panose="05000000000000000000" pitchFamily="2" charset="2"/>
              </a:rPr>
              <a:t>등록년도을</a:t>
            </a:r>
            <a:r>
              <a:rPr lang="ko-KR" altLang="en-US" dirty="0">
                <a:sym typeface="Wingdings" panose="05000000000000000000" pitchFamily="2" charset="2"/>
              </a:rPr>
              <a:t> 기준으로 등록확인서를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     </a:t>
            </a:r>
            <a:r>
              <a:rPr lang="ko-KR" altLang="en-US" dirty="0">
                <a:sym typeface="Wingdings" panose="05000000000000000000" pitchFamily="2" charset="2"/>
              </a:rPr>
              <a:t>출력할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8) </a:t>
            </a:r>
            <a:r>
              <a:rPr lang="ko-KR" altLang="en-US" dirty="0" smtClean="0">
                <a:sym typeface="Wingdings" panose="05000000000000000000" pitchFamily="2" charset="2"/>
              </a:rPr>
              <a:t>신용평가연동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심사요청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변경정보생성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>
                <a:sym typeface="Wingdings" panose="05000000000000000000" pitchFamily="2" charset="2"/>
              </a:rPr>
              <a:t>신용평가연동</a:t>
            </a:r>
            <a:r>
              <a:rPr lang="en-US" altLang="ko-KR" dirty="0">
                <a:sym typeface="Wingdings" panose="05000000000000000000" pitchFamily="2" charset="2"/>
              </a:rPr>
              <a:t>: </a:t>
            </a:r>
            <a:r>
              <a:rPr lang="ko-KR" altLang="en-US" dirty="0">
                <a:sym typeface="Wingdings" panose="05000000000000000000" pitchFamily="2" charset="2"/>
              </a:rPr>
              <a:t>신용평가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>
                <a:sym typeface="Wingdings" panose="05000000000000000000" pitchFamily="2" charset="2"/>
              </a:rPr>
              <a:t>한국기업데이터</a:t>
            </a:r>
            <a:r>
              <a:rPr lang="en-US" altLang="ko-KR" dirty="0">
                <a:sym typeface="Wingdings" panose="05000000000000000000" pitchFamily="2" charset="2"/>
              </a:rPr>
              <a:t>,</a:t>
            </a:r>
            <a:r>
              <a:rPr lang="ko-KR" altLang="en-US" dirty="0" err="1">
                <a:sym typeface="Wingdings" panose="05000000000000000000" pitchFamily="2" charset="2"/>
              </a:rPr>
              <a:t>나이스디앤비</a:t>
            </a:r>
            <a:r>
              <a:rPr lang="en-US" altLang="ko-KR" dirty="0">
                <a:sym typeface="Wingdings" panose="05000000000000000000" pitchFamily="2" charset="2"/>
              </a:rPr>
              <a:t>,</a:t>
            </a:r>
            <a:r>
              <a:rPr lang="ko-KR" altLang="en-US" dirty="0" err="1">
                <a:sym typeface="Wingdings" panose="05000000000000000000" pitchFamily="2" charset="2"/>
              </a:rPr>
              <a:t>이크레더블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r>
              <a:rPr lang="ko-KR" altLang="en-US" dirty="0">
                <a:sym typeface="Wingdings" panose="05000000000000000000" pitchFamily="2" charset="2"/>
              </a:rPr>
              <a:t>정보가 존재하는 경우 버튼 클릭 시 신용평가정보가 동기화 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  </a:t>
            </a:r>
            <a:r>
              <a:rPr lang="ko-KR" altLang="en-US" dirty="0" smtClean="0">
                <a:sym typeface="Wingdings" panose="05000000000000000000" pitchFamily="2" charset="2"/>
              </a:rPr>
              <a:t>정상적으로 연동된 경우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예</a:t>
            </a:r>
            <a:r>
              <a:rPr lang="en-US" altLang="ko-KR" dirty="0" smtClean="0">
                <a:sym typeface="Wingdings" panose="05000000000000000000" pitchFamily="2" charset="2"/>
              </a:rPr>
              <a:t>) </a:t>
            </a:r>
            <a:r>
              <a:rPr lang="en-US" altLang="ko-KR" dirty="0">
                <a:solidFill>
                  <a:srgbClr val="0033CC"/>
                </a:solidFill>
                <a:sym typeface="Wingdings" panose="05000000000000000000" pitchFamily="2" charset="2"/>
              </a:rPr>
              <a:t>※</a:t>
            </a:r>
            <a:r>
              <a:rPr lang="ko-KR" altLang="en-US" dirty="0">
                <a:solidFill>
                  <a:srgbClr val="0033CC"/>
                </a:solidFill>
                <a:sym typeface="Wingdings" panose="05000000000000000000" pitchFamily="2" charset="2"/>
              </a:rPr>
              <a:t>신용평가정보 연동</a:t>
            </a:r>
            <a:r>
              <a:rPr lang="en-US" altLang="ko-KR" dirty="0">
                <a:solidFill>
                  <a:srgbClr val="0033CC"/>
                </a:solidFill>
                <a:sym typeface="Wingdings" panose="05000000000000000000" pitchFamily="2" charset="2"/>
              </a:rPr>
              <a:t>: </a:t>
            </a:r>
            <a:r>
              <a:rPr lang="en-US" altLang="ko-KR" dirty="0" smtClean="0">
                <a:solidFill>
                  <a:srgbClr val="0033CC"/>
                </a:solidFill>
                <a:sym typeface="Wingdings" panose="05000000000000000000" pitchFamily="2" charset="2"/>
              </a:rPr>
              <a:t>2019-12-23</a:t>
            </a:r>
          </a:p>
          <a:p>
            <a:r>
              <a:rPr lang="en-US" altLang="ko-KR" dirty="0">
                <a:solidFill>
                  <a:srgbClr val="0033CC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 smtClean="0">
                <a:sym typeface="Wingdings" panose="05000000000000000000" pitchFamily="2" charset="2"/>
              </a:rPr>
              <a:t>심사요청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당해 </a:t>
            </a:r>
            <a:r>
              <a:rPr lang="ko-KR" altLang="en-US" dirty="0" err="1" smtClean="0">
                <a:sym typeface="Wingdings" panose="05000000000000000000" pitchFamily="2" charset="2"/>
              </a:rPr>
              <a:t>등록원</a:t>
            </a:r>
            <a:r>
              <a:rPr lang="ko-KR" altLang="en-US" dirty="0" smtClean="0">
                <a:sym typeface="Wingdings" panose="05000000000000000000" pitchFamily="2" charset="2"/>
              </a:rPr>
              <a:t> 정보를 더 이상 수정할 수 없으며 동원건설산업 담당자의 심사가 진행됩니다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 </a:t>
            </a:r>
            <a:r>
              <a:rPr lang="ko-KR" altLang="en-US" dirty="0" smtClean="0">
                <a:sym typeface="Wingdings" panose="05000000000000000000" pitchFamily="2" charset="2"/>
              </a:rPr>
              <a:t>수정사항이나 오류가 발견된 경우에는 직접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smtClean="0">
                <a:sym typeface="Wingdings" panose="05000000000000000000" pitchFamily="2" charset="2"/>
              </a:rPr>
              <a:t>요청취소</a:t>
            </a:r>
            <a:r>
              <a:rPr lang="en-US" altLang="ko-KR" dirty="0" smtClean="0">
                <a:sym typeface="Wingdings" panose="05000000000000000000" pitchFamily="2" charset="2"/>
              </a:rPr>
              <a:t>‘ </a:t>
            </a:r>
            <a:r>
              <a:rPr lang="ko-KR" altLang="en-US" dirty="0" smtClean="0">
                <a:sym typeface="Wingdings" panose="05000000000000000000" pitchFamily="2" charset="2"/>
              </a:rPr>
              <a:t>하거나 동원건설산업 담당자에게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smtClean="0">
                <a:sym typeface="Wingdings" panose="05000000000000000000" pitchFamily="2" charset="2"/>
              </a:rPr>
              <a:t>심사반려</a:t>
            </a:r>
            <a:r>
              <a:rPr lang="en-US" altLang="ko-KR" dirty="0" smtClean="0">
                <a:sym typeface="Wingdings" panose="05000000000000000000" pitchFamily="2" charset="2"/>
              </a:rPr>
              <a:t>’</a:t>
            </a:r>
            <a:r>
              <a:rPr lang="ko-KR" altLang="en-US" dirty="0" smtClean="0">
                <a:sym typeface="Wingdings" panose="05000000000000000000" pitchFamily="2" charset="2"/>
              </a:rPr>
              <a:t>를 요청하시기 바랍니다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 smtClean="0">
                <a:sym typeface="Wingdings" panose="05000000000000000000" pitchFamily="2" charset="2"/>
              </a:rPr>
              <a:t>변경정보생성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최종차수의 </a:t>
            </a:r>
            <a:r>
              <a:rPr lang="ko-KR" altLang="en-US" dirty="0" err="1" smtClean="0">
                <a:sym typeface="Wingdings" panose="05000000000000000000" pitchFamily="2" charset="2"/>
              </a:rPr>
              <a:t>등록원</a:t>
            </a:r>
            <a:r>
              <a:rPr lang="ko-KR" altLang="en-US" dirty="0" smtClean="0">
                <a:sym typeface="Wingdings" panose="05000000000000000000" pitchFamily="2" charset="2"/>
              </a:rPr>
              <a:t> 정보가 </a:t>
            </a:r>
            <a:r>
              <a:rPr lang="ko-KR" altLang="en-US" dirty="0" err="1" smtClean="0">
                <a:sym typeface="Wingdings" panose="05000000000000000000" pitchFamily="2" charset="2"/>
              </a:rPr>
              <a:t>심사완료된</a:t>
            </a:r>
            <a:r>
              <a:rPr lang="ko-KR" altLang="en-US" dirty="0" smtClean="0">
                <a:sym typeface="Wingdings" panose="05000000000000000000" pitchFamily="2" charset="2"/>
              </a:rPr>
              <a:t> 경우에 버튼이 나타나며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ko-KR" altLang="en-US" dirty="0" smtClean="0">
                <a:sym typeface="Wingdings" panose="05000000000000000000" pitchFamily="2" charset="2"/>
              </a:rPr>
              <a:t>클릭 시 차수가 </a:t>
            </a:r>
            <a:r>
              <a:rPr lang="en-US" altLang="ko-KR" dirty="0" smtClean="0">
                <a:sym typeface="Wingdings" panose="05000000000000000000" pitchFamily="2" charset="2"/>
              </a:rPr>
              <a:t>+1 </a:t>
            </a:r>
            <a:r>
              <a:rPr lang="ko-KR" altLang="en-US" dirty="0" smtClean="0">
                <a:sym typeface="Wingdings" panose="05000000000000000000" pitchFamily="2" charset="2"/>
              </a:rPr>
              <a:t>증가됩니다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 </a:t>
            </a:r>
            <a:r>
              <a:rPr lang="ko-KR" altLang="en-US" dirty="0" smtClean="0">
                <a:sym typeface="Wingdings" panose="05000000000000000000" pitchFamily="2" charset="2"/>
              </a:rPr>
              <a:t>이전 차수의 </a:t>
            </a:r>
            <a:r>
              <a:rPr lang="ko-KR" altLang="en-US" dirty="0" err="1" smtClean="0">
                <a:sym typeface="Wingdings" panose="05000000000000000000" pitchFamily="2" charset="2"/>
              </a:rPr>
              <a:t>등록원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정보는 더 이상 수정할 수 없습니다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 </a:t>
            </a:r>
            <a:r>
              <a:rPr lang="ko-KR" altLang="en-US" dirty="0" smtClean="0">
                <a:sym typeface="Wingdings" panose="05000000000000000000" pitchFamily="2" charset="2"/>
              </a:rPr>
              <a:t>잘못 생성된 경우에는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smtClean="0">
                <a:sym typeface="Wingdings" panose="05000000000000000000" pitchFamily="2" charset="2"/>
              </a:rPr>
              <a:t>삭제</a:t>
            </a:r>
            <a:r>
              <a:rPr lang="en-US" altLang="ko-KR" dirty="0" smtClean="0">
                <a:sym typeface="Wingdings" panose="05000000000000000000" pitchFamily="2" charset="2"/>
              </a:rPr>
              <a:t>‘ </a:t>
            </a:r>
            <a:r>
              <a:rPr lang="ko-KR" altLang="en-US" dirty="0" smtClean="0">
                <a:sym typeface="Wingdings" panose="05000000000000000000" pitchFamily="2" charset="2"/>
              </a:rPr>
              <a:t>버튼을 클릭하여 삭제처리 하면 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/>
          </a:p>
        </p:txBody>
      </p:sp>
      <p:grpSp>
        <p:nvGrpSpPr>
          <p:cNvPr id="10" name="그룹 9"/>
          <p:cNvGrpSpPr/>
          <p:nvPr/>
        </p:nvGrpSpPr>
        <p:grpSpPr>
          <a:xfrm>
            <a:off x="2271395" y="1521294"/>
            <a:ext cx="2381622" cy="291446"/>
            <a:chOff x="2420793" y="1459217"/>
            <a:chExt cx="2753589" cy="38902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832" y="1476763"/>
              <a:ext cx="1733550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793" y="1459217"/>
              <a:ext cx="10477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그룹 12"/>
          <p:cNvGrpSpPr/>
          <p:nvPr/>
        </p:nvGrpSpPr>
        <p:grpSpPr>
          <a:xfrm>
            <a:off x="3970145" y="4725144"/>
            <a:ext cx="3511973" cy="360765"/>
            <a:chOff x="3232938" y="4652393"/>
            <a:chExt cx="3936094" cy="392578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67" b="35936"/>
            <a:stretch/>
          </p:blipFill>
          <p:spPr bwMode="auto">
            <a:xfrm>
              <a:off x="4376936" y="4653136"/>
              <a:ext cx="1966991" cy="360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2" b="-156"/>
            <a:stretch/>
          </p:blipFill>
          <p:spPr bwMode="auto">
            <a:xfrm>
              <a:off x="6320790" y="4652393"/>
              <a:ext cx="848242" cy="372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938" y="4654446"/>
              <a:ext cx="1143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09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</a:t>
            </a:r>
            <a:r>
              <a:rPr lang="ko-KR" altLang="en-US" dirty="0" err="1"/>
              <a:t>등록원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등록원관리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3. </a:t>
            </a:r>
            <a:r>
              <a:rPr lang="ko-KR" altLang="en-US" dirty="0" smtClean="0">
                <a:sym typeface="Wingdings" panose="05000000000000000000" pitchFamily="2" charset="2"/>
              </a:rPr>
              <a:t>납품품목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1) </a:t>
            </a:r>
            <a:r>
              <a:rPr lang="ko-KR" altLang="en-US" dirty="0" smtClean="0">
                <a:sym typeface="Wingdings" panose="05000000000000000000" pitchFamily="2" charset="2"/>
              </a:rPr>
              <a:t>납품품</a:t>
            </a:r>
            <a:r>
              <a:rPr lang="ko-KR" altLang="en-US" dirty="0">
                <a:sym typeface="Wingdings" panose="05000000000000000000" pitchFamily="2" charset="2"/>
              </a:rPr>
              <a:t>목</a:t>
            </a:r>
            <a:r>
              <a:rPr lang="ko-KR" altLang="en-US" dirty="0" smtClean="0">
                <a:sym typeface="Wingdings" panose="05000000000000000000" pitchFamily="2" charset="2"/>
              </a:rPr>
              <a:t> 정보는 반드시 하나 이상 등록되어야 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2) </a:t>
            </a:r>
            <a:r>
              <a:rPr lang="ko-KR" altLang="en-US" dirty="0" smtClean="0">
                <a:sym typeface="Wingdings" panose="05000000000000000000" pitchFamily="2" charset="2"/>
              </a:rPr>
              <a:t>대표 납</a:t>
            </a:r>
            <a:r>
              <a:rPr lang="ko-KR" altLang="en-US" dirty="0">
                <a:sym typeface="Wingdings" panose="05000000000000000000" pitchFamily="2" charset="2"/>
              </a:rPr>
              <a:t>품</a:t>
            </a:r>
            <a:r>
              <a:rPr lang="ko-KR" altLang="en-US" dirty="0" smtClean="0">
                <a:sym typeface="Wingdings" panose="05000000000000000000" pitchFamily="2" charset="2"/>
              </a:rPr>
              <a:t>그룹</a:t>
            </a:r>
            <a:r>
              <a:rPr lang="en-US" altLang="ko-KR" dirty="0" smtClean="0">
                <a:sym typeface="Wingdings" panose="05000000000000000000" pitchFamily="2" charset="2"/>
              </a:rPr>
              <a:t>(</a:t>
            </a:r>
            <a:r>
              <a:rPr lang="ko-KR" altLang="en-US" dirty="0" smtClean="0">
                <a:sym typeface="Wingdings" panose="05000000000000000000" pitchFamily="2" charset="2"/>
              </a:rPr>
              <a:t>대표 </a:t>
            </a:r>
            <a:r>
              <a:rPr lang="en-US" altLang="ko-KR" dirty="0" smtClean="0">
                <a:sym typeface="Wingdings" panose="05000000000000000000" pitchFamily="2" charset="2"/>
              </a:rPr>
              <a:t>=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‘Y’)</a:t>
            </a:r>
            <a:r>
              <a:rPr lang="ko-KR" altLang="en-US" dirty="0" smtClean="0">
                <a:sym typeface="Wingdings" panose="05000000000000000000" pitchFamily="2" charset="2"/>
              </a:rPr>
              <a:t>은 하나만 등록할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3) </a:t>
            </a:r>
            <a:r>
              <a:rPr lang="ko-KR" altLang="en-US" dirty="0" smtClean="0">
                <a:sym typeface="Wingdings" panose="05000000000000000000" pitchFamily="2" charset="2"/>
              </a:rPr>
              <a:t>참여업체 선정을 위한 정보로 활용되기에 정확한 납품품목 정보를 등록하셔야 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4</a:t>
            </a:r>
            <a:r>
              <a:rPr lang="en-US" altLang="ko-KR" dirty="0">
                <a:sym typeface="Wingdings" panose="05000000000000000000" pitchFamily="2" charset="2"/>
              </a:rPr>
              <a:t>) </a:t>
            </a:r>
            <a:r>
              <a:rPr lang="ko-KR" altLang="en-US" dirty="0">
                <a:sym typeface="Wingdings" panose="05000000000000000000" pitchFamily="2" charset="2"/>
              </a:rPr>
              <a:t>자료 입력을 위해서는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smtClean="0">
                <a:sym typeface="Wingdings" panose="05000000000000000000" pitchFamily="2" charset="2"/>
              </a:rPr>
              <a:t>추가</a:t>
            </a:r>
            <a:r>
              <a:rPr lang="en-US" altLang="ko-KR" dirty="0" smtClean="0">
                <a:sym typeface="Wingdings" panose="05000000000000000000" pitchFamily="2" charset="2"/>
              </a:rPr>
              <a:t>’ </a:t>
            </a:r>
            <a:r>
              <a:rPr lang="ko-KR" altLang="en-US" dirty="0">
                <a:sym typeface="Wingdings" panose="05000000000000000000" pitchFamily="2" charset="2"/>
              </a:rPr>
              <a:t>버튼을 클릭하시면 새로운 행이 추가되고 정보를 입력하시면 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5) </a:t>
            </a:r>
            <a:r>
              <a:rPr lang="ko-KR" altLang="en-US" dirty="0">
                <a:sym typeface="Wingdings" panose="05000000000000000000" pitchFamily="2" charset="2"/>
              </a:rPr>
              <a:t>자료 입력 후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저장</a:t>
            </a:r>
            <a:r>
              <a:rPr lang="en-US" altLang="ko-KR" dirty="0">
                <a:sym typeface="Wingdings" panose="05000000000000000000" pitchFamily="2" charset="2"/>
              </a:rPr>
              <a:t>’ </a:t>
            </a:r>
            <a:r>
              <a:rPr lang="ko-KR" altLang="en-US" dirty="0">
                <a:sym typeface="Wingdings" panose="05000000000000000000" pitchFamily="2" charset="2"/>
              </a:rPr>
              <a:t>버튼을 클릭하여 해당 정보를 저장합니다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6) </a:t>
            </a:r>
            <a:r>
              <a:rPr lang="ko-KR" altLang="en-US" dirty="0">
                <a:sym typeface="Wingdings" panose="05000000000000000000" pitchFamily="2" charset="2"/>
              </a:rPr>
              <a:t>잘못 등록된 정보일 경우에는 해당 행에 제목이 삭제인 열에 </a:t>
            </a:r>
            <a:r>
              <a:rPr lang="en-US" altLang="ko-KR" dirty="0">
                <a:sym typeface="Wingdings" panose="05000000000000000000" pitchFamily="2" charset="2"/>
              </a:rPr>
              <a:t>[          ]checkbox</a:t>
            </a:r>
            <a:r>
              <a:rPr lang="ko-KR" altLang="en-US" dirty="0">
                <a:sym typeface="Wingdings" panose="05000000000000000000" pitchFamily="2" charset="2"/>
              </a:rPr>
              <a:t> 클릭한 하시면 신규로 입력된 자료는 해당 행이 삭제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   </a:t>
            </a:r>
            <a:r>
              <a:rPr lang="ko-KR" altLang="en-US" dirty="0">
                <a:sym typeface="Wingdings" panose="05000000000000000000" pitchFamily="2" charset="2"/>
              </a:rPr>
              <a:t>되고 이미 저장된 정보는 상태가 삭제로 표시되고 저장 버튼 저장 버튼을 클릭해야만 자료가 지워집니다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4. </a:t>
            </a:r>
            <a:r>
              <a:rPr lang="ko-KR" altLang="en-US" dirty="0">
                <a:sym typeface="Wingdings" panose="05000000000000000000" pitchFamily="2" charset="2"/>
              </a:rPr>
              <a:t>재무현황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1) </a:t>
            </a:r>
            <a:r>
              <a:rPr lang="ko-KR" altLang="en-US" dirty="0">
                <a:sym typeface="Wingdings" panose="05000000000000000000" pitchFamily="2" charset="2"/>
              </a:rPr>
              <a:t>재무현황 정보를 등록합니다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2) </a:t>
            </a:r>
            <a:r>
              <a:rPr lang="ko-KR" altLang="en-US" dirty="0">
                <a:sym typeface="Wingdings" panose="05000000000000000000" pitchFamily="2" charset="2"/>
              </a:rPr>
              <a:t>입력 방식은 상기 </a:t>
            </a:r>
            <a:r>
              <a:rPr lang="ko-KR" altLang="en-US" dirty="0" smtClean="0">
                <a:sym typeface="Wingdings" panose="05000000000000000000" pitchFamily="2" charset="2"/>
              </a:rPr>
              <a:t>납품품목과 </a:t>
            </a:r>
            <a:r>
              <a:rPr lang="ko-KR" altLang="en-US" dirty="0">
                <a:sym typeface="Wingdings" panose="05000000000000000000" pitchFamily="2" charset="2"/>
              </a:rPr>
              <a:t>동일합니다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5</a:t>
            </a:r>
            <a:r>
              <a:rPr lang="en-US" altLang="ko-KR" dirty="0" smtClean="0">
                <a:sym typeface="Wingdings" panose="05000000000000000000" pitchFamily="2" charset="2"/>
              </a:rPr>
              <a:t>. </a:t>
            </a:r>
            <a:r>
              <a:rPr lang="ko-KR" altLang="en-US" dirty="0" smtClean="0">
                <a:sym typeface="Wingdings" panose="05000000000000000000" pitchFamily="2" charset="2"/>
              </a:rPr>
              <a:t>공장정보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1) </a:t>
            </a:r>
            <a:r>
              <a:rPr lang="ko-KR" altLang="en-US" dirty="0" smtClean="0">
                <a:sym typeface="Wingdings" panose="05000000000000000000" pitchFamily="2" charset="2"/>
              </a:rPr>
              <a:t>공장 정보를 등록합니다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2) </a:t>
            </a:r>
            <a:r>
              <a:rPr lang="ko-KR" altLang="en-US" dirty="0" smtClean="0">
                <a:sym typeface="Wingdings" panose="05000000000000000000" pitchFamily="2" charset="2"/>
              </a:rPr>
              <a:t>입력 방식은 상기 납품품목과 동일합니다</a:t>
            </a:r>
            <a:r>
              <a:rPr lang="en-US" altLang="ko-KR" dirty="0" smtClean="0">
                <a:sym typeface="Wingdings" panose="05000000000000000000" pitchFamily="2" charset="2"/>
              </a:rPr>
              <a:t>. 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6</a:t>
            </a:r>
            <a:r>
              <a:rPr lang="en-US" altLang="ko-KR" dirty="0" smtClean="0">
                <a:sym typeface="Wingdings" panose="05000000000000000000" pitchFamily="2" charset="2"/>
              </a:rPr>
              <a:t>. </a:t>
            </a:r>
            <a:r>
              <a:rPr lang="ko-KR" altLang="en-US" dirty="0" err="1" smtClean="0">
                <a:sym typeface="Wingdings" panose="05000000000000000000" pitchFamily="2" charset="2"/>
              </a:rPr>
              <a:t>주요납품처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1) </a:t>
            </a:r>
            <a:r>
              <a:rPr lang="ko-KR" altLang="en-US" dirty="0" err="1">
                <a:sym typeface="Wingdings" panose="05000000000000000000" pitchFamily="2" charset="2"/>
              </a:rPr>
              <a:t>주요납품처</a:t>
            </a:r>
            <a:r>
              <a:rPr lang="ko-KR" altLang="en-US" dirty="0">
                <a:sym typeface="Wingdings" panose="05000000000000000000" pitchFamily="2" charset="2"/>
              </a:rPr>
              <a:t> 정보를 등록합니다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2) </a:t>
            </a:r>
            <a:r>
              <a:rPr lang="ko-KR" altLang="en-US" dirty="0">
                <a:sym typeface="Wingdings" panose="05000000000000000000" pitchFamily="2" charset="2"/>
              </a:rPr>
              <a:t>입력 방식은 상기 납품품목과 동일합니다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7</a:t>
            </a:r>
            <a:r>
              <a:rPr lang="en-US" altLang="ko-KR" dirty="0" smtClean="0">
                <a:sym typeface="Wingdings" panose="05000000000000000000" pitchFamily="2" charset="2"/>
              </a:rPr>
              <a:t>. </a:t>
            </a:r>
            <a:r>
              <a:rPr lang="ko-KR" altLang="en-US" dirty="0" smtClean="0">
                <a:sym typeface="Wingdings" panose="05000000000000000000" pitchFamily="2" charset="2"/>
              </a:rPr>
              <a:t>특허현황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1) </a:t>
            </a:r>
            <a:r>
              <a:rPr lang="ko-KR" altLang="en-US" dirty="0" smtClean="0">
                <a:sym typeface="Wingdings" panose="05000000000000000000" pitchFamily="2" charset="2"/>
              </a:rPr>
              <a:t>특허현황 </a:t>
            </a:r>
            <a:r>
              <a:rPr lang="ko-KR" altLang="en-US" dirty="0">
                <a:sym typeface="Wingdings" panose="05000000000000000000" pitchFamily="2" charset="2"/>
              </a:rPr>
              <a:t>정보를 등록합니다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2) </a:t>
            </a:r>
            <a:r>
              <a:rPr lang="ko-KR" altLang="en-US" dirty="0">
                <a:sym typeface="Wingdings" panose="05000000000000000000" pitchFamily="2" charset="2"/>
              </a:rPr>
              <a:t>입력 방식은 상기 납품품목과 동일합니다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8. </a:t>
            </a:r>
            <a:r>
              <a:rPr lang="ko-KR" altLang="en-US" dirty="0" smtClean="0">
                <a:sym typeface="Wingdings" panose="05000000000000000000" pitchFamily="2" charset="2"/>
              </a:rPr>
              <a:t>첨부파일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</a:t>
            </a:r>
            <a:r>
              <a:rPr lang="en-US" altLang="ko-KR" dirty="0">
                <a:sym typeface="Wingdings" panose="05000000000000000000" pitchFamily="2" charset="2"/>
              </a:rPr>
              <a:t>1) ‘</a:t>
            </a:r>
            <a:r>
              <a:rPr lang="ko-KR" altLang="en-US" dirty="0">
                <a:sym typeface="Wingdings" panose="05000000000000000000" pitchFamily="2" charset="2"/>
              </a:rPr>
              <a:t>파일추가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클릭하시면 파일 추가 </a:t>
            </a:r>
            <a:r>
              <a:rPr lang="ko-KR" altLang="en-US" dirty="0" err="1">
                <a:sym typeface="Wingdings" panose="05000000000000000000" pitchFamily="2" charset="2"/>
              </a:rPr>
              <a:t>팝업창이</a:t>
            </a:r>
            <a:r>
              <a:rPr lang="ko-KR" altLang="en-US" dirty="0">
                <a:sym typeface="Wingdings" panose="05000000000000000000" pitchFamily="2" charset="2"/>
              </a:rPr>
              <a:t> 표시되고 첨부 하려는 파일을 선택하고 열기 버튼을 클릭하면 파일이 추가되고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저장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</a:p>
          <a:p>
            <a:r>
              <a:rPr lang="ko-KR" altLang="en-US" dirty="0">
                <a:sym typeface="Wingdings" panose="05000000000000000000" pitchFamily="2" charset="2"/>
              </a:rPr>
              <a:t>  </a:t>
            </a:r>
            <a:r>
              <a:rPr lang="ko-KR" altLang="en-US" dirty="0" smtClean="0">
                <a:sym typeface="Wingdings" panose="05000000000000000000" pitchFamily="2" charset="2"/>
              </a:rPr>
              <a:t>     </a:t>
            </a:r>
            <a:r>
              <a:rPr lang="ko-KR" altLang="en-US" dirty="0">
                <a:sym typeface="Wingdings" panose="05000000000000000000" pitchFamily="2" charset="2"/>
              </a:rPr>
              <a:t>버튼을 클릭하여 파일이 저장합니다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2</a:t>
            </a:r>
            <a:r>
              <a:rPr lang="en-US" altLang="ko-KR" dirty="0">
                <a:sym typeface="Wingdings" panose="05000000000000000000" pitchFamily="2" charset="2"/>
              </a:rPr>
              <a:t>) </a:t>
            </a:r>
            <a:r>
              <a:rPr lang="ko-KR" altLang="en-US" dirty="0">
                <a:sym typeface="Wingdings" panose="05000000000000000000" pitchFamily="2" charset="2"/>
              </a:rPr>
              <a:t>파일을 선택을 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파일삭제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클릭을 하면 화면에서 파일이 없어지지만 </a:t>
            </a:r>
            <a:r>
              <a:rPr lang="en-US" altLang="ko-KR" dirty="0" smtClean="0">
                <a:sym typeface="Wingdings" panose="05000000000000000000" pitchFamily="2" charset="2"/>
              </a:rPr>
              <a:t>‘</a:t>
            </a:r>
            <a:r>
              <a:rPr lang="ko-KR" altLang="en-US" dirty="0" smtClean="0">
                <a:sym typeface="Wingdings" panose="05000000000000000000" pitchFamily="2" charset="2"/>
              </a:rPr>
              <a:t>저장</a:t>
            </a:r>
            <a:r>
              <a:rPr lang="en-US" altLang="ko-KR" dirty="0" smtClean="0">
                <a:sym typeface="Wingdings" panose="05000000000000000000" pitchFamily="2" charset="2"/>
              </a:rPr>
              <a:t>’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버튼을 </a:t>
            </a:r>
            <a:r>
              <a:rPr lang="ko-KR" altLang="en-US" dirty="0" smtClean="0">
                <a:sym typeface="Wingdings" panose="05000000000000000000" pitchFamily="2" charset="2"/>
              </a:rPr>
              <a:t>클릭하면 파일이 </a:t>
            </a:r>
            <a:r>
              <a:rPr lang="ko-KR" altLang="en-US" dirty="0">
                <a:sym typeface="Wingdings" panose="05000000000000000000" pitchFamily="2" charset="2"/>
              </a:rPr>
              <a:t>삭제됩니다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</a:t>
            </a:r>
            <a:r>
              <a:rPr lang="en-US" altLang="ko-KR" dirty="0" smtClean="0">
                <a:sym typeface="Wingdings" panose="05000000000000000000" pitchFamily="2" charset="2"/>
              </a:rPr>
              <a:t> 3</a:t>
            </a:r>
            <a:r>
              <a:rPr lang="en-US" altLang="ko-KR" dirty="0">
                <a:sym typeface="Wingdings" panose="05000000000000000000" pitchFamily="2" charset="2"/>
              </a:rPr>
              <a:t>) </a:t>
            </a:r>
            <a:r>
              <a:rPr lang="ko-KR" altLang="en-US" dirty="0">
                <a:sym typeface="Wingdings" panose="05000000000000000000" pitchFamily="2" charset="2"/>
              </a:rPr>
              <a:t>파일을 선택을 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다운로드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클릭하면 파일을 다운로드 받을 수 있습니다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r>
              <a:rPr lang="ko-KR" altLang="en-US" dirty="0">
                <a:sym typeface="Wingdings" panose="05000000000000000000" pitchFamily="2" charset="2"/>
              </a:rPr>
              <a:t>다중 선택 시 </a:t>
            </a:r>
            <a:r>
              <a:rPr lang="en-US" altLang="ko-KR" dirty="0">
                <a:sym typeface="Wingdings" panose="05000000000000000000" pitchFamily="2" charset="2"/>
              </a:rPr>
              <a:t>download.zip </a:t>
            </a:r>
            <a:r>
              <a:rPr lang="ko-KR" altLang="en-US" dirty="0">
                <a:sym typeface="Wingdings" panose="05000000000000000000" pitchFamily="2" charset="2"/>
              </a:rPr>
              <a:t>이름으로 </a:t>
            </a:r>
            <a:r>
              <a:rPr lang="ko-KR" altLang="en-US" dirty="0" err="1">
                <a:sym typeface="Wingdings" panose="05000000000000000000" pitchFamily="2" charset="2"/>
              </a:rPr>
              <a:t>다운로드됨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50" y="1796443"/>
            <a:ext cx="431030" cy="3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7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573200"/>
            <a:ext cx="90576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자재 </a:t>
            </a:r>
            <a:r>
              <a:rPr lang="en-US" altLang="ko-KR" dirty="0"/>
              <a:t>〉 </a:t>
            </a:r>
            <a:r>
              <a:rPr lang="ko-KR" altLang="en-US" dirty="0" smtClean="0"/>
              <a:t>자재 </a:t>
            </a:r>
            <a:r>
              <a:rPr lang="ko-KR" altLang="en-US" dirty="0" err="1" smtClean="0"/>
              <a:t>현설</a:t>
            </a:r>
            <a:r>
              <a:rPr lang="ko-KR" altLang="en-US" dirty="0" smtClean="0"/>
              <a:t> </a:t>
            </a:r>
            <a:r>
              <a:rPr lang="en-US" altLang="ko-KR" dirty="0" smtClean="0"/>
              <a:t>〉 </a:t>
            </a:r>
            <a:r>
              <a:rPr lang="ko-KR" altLang="en-US" dirty="0" err="1" smtClean="0"/>
              <a:t>현설관리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</a:t>
            </a:r>
            <a:r>
              <a:rPr lang="ko-KR" altLang="en-US" dirty="0" err="1"/>
              <a:t>현설</a:t>
            </a:r>
            <a:r>
              <a:rPr lang="ko-KR" altLang="en-US" dirty="0"/>
              <a:t>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청구명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 err="1"/>
              <a:t>현설일자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err="1"/>
              <a:t>현설</a:t>
            </a:r>
            <a:r>
              <a:rPr lang="ko-KR" altLang="en-US" dirty="0"/>
              <a:t> 정보를 가져옵니다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온라인 </a:t>
            </a:r>
            <a:r>
              <a:rPr lang="ko-KR" altLang="en-US" dirty="0" err="1" smtClean="0"/>
              <a:t>현설인</a:t>
            </a:r>
            <a:r>
              <a:rPr lang="ko-KR" altLang="en-US" dirty="0" smtClean="0"/>
              <a:t> 경우 반드시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참여여부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정보를 입력해야 합니다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2" name="직사각형 1"/>
          <p:cNvSpPr/>
          <p:nvPr/>
        </p:nvSpPr>
        <p:spPr>
          <a:xfrm>
            <a:off x="1551846" y="2110534"/>
            <a:ext cx="2484000" cy="18034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>
            <a:off x="3914825" y="1916832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130825" y="2109098"/>
            <a:ext cx="5316829" cy="4342102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301212" y="1918265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009610" y="1648896"/>
            <a:ext cx="687806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573200"/>
            <a:ext cx="90576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en-US" altLang="ko-KR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</a:t>
            </a:r>
            <a:r>
              <a:rPr lang="ko-KR" altLang="en-US" dirty="0" err="1"/>
              <a:t>현설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현설관리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협력업체의 </a:t>
            </a:r>
            <a:r>
              <a:rPr lang="ko-KR" altLang="en-US" dirty="0" err="1" smtClean="0"/>
              <a:t>현설</a:t>
            </a:r>
            <a:r>
              <a:rPr lang="ko-KR" altLang="en-US" dirty="0" smtClean="0"/>
              <a:t> 정보를 확인할 수 있는 화면입니다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청구명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진행상태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현설일자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</a:t>
            </a:r>
            <a:r>
              <a:rPr lang="ko-KR" altLang="en-US" dirty="0"/>
              <a:t>입력한 후 조회 버튼을 클릭하면 </a:t>
            </a:r>
            <a:r>
              <a:rPr lang="ko-KR" altLang="en-US" dirty="0" smtClean="0"/>
              <a:t>조회조건에 해당되는 </a:t>
            </a:r>
            <a:r>
              <a:rPr lang="ko-KR" altLang="en-US" dirty="0" err="1" smtClean="0"/>
              <a:t>현설</a:t>
            </a:r>
            <a:r>
              <a:rPr lang="ko-KR" altLang="en-US" dirty="0" smtClean="0"/>
              <a:t> 정보를 가져옵니다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온라인 </a:t>
            </a:r>
            <a:r>
              <a:rPr lang="ko-KR" altLang="en-US" dirty="0" err="1"/>
              <a:t>현설인</a:t>
            </a:r>
            <a:r>
              <a:rPr lang="ko-KR" altLang="en-US" dirty="0"/>
              <a:t> 경우 반드시 </a:t>
            </a:r>
            <a:r>
              <a:rPr lang="en-US" altLang="ko-KR" dirty="0"/>
              <a:t>‘</a:t>
            </a:r>
            <a:r>
              <a:rPr lang="ko-KR" altLang="en-US" dirty="0"/>
              <a:t>참여여부</a:t>
            </a:r>
            <a:r>
              <a:rPr lang="en-US" altLang="ko-KR" dirty="0"/>
              <a:t>’ </a:t>
            </a:r>
            <a:r>
              <a:rPr lang="ko-KR" altLang="en-US" dirty="0"/>
              <a:t>정보를 입력해야 합니다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4160912" y="2564904"/>
            <a:ext cx="5328688" cy="3889240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202875" y="2348880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3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009610" y="1648896"/>
            <a:ext cx="687806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573200"/>
            <a:ext cx="90576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en-US" altLang="ko-KR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</a:t>
            </a:r>
            <a:r>
              <a:rPr lang="ko-KR" altLang="en-US" dirty="0" err="1"/>
              <a:t>현설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현설관리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협력업체의 </a:t>
            </a:r>
            <a:r>
              <a:rPr lang="ko-KR" altLang="en-US" dirty="0" err="1" smtClean="0"/>
              <a:t>현설</a:t>
            </a:r>
            <a:r>
              <a:rPr lang="ko-KR" altLang="en-US" dirty="0" smtClean="0"/>
              <a:t> 정보를 확인할 수 있는 화면입니다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청구명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진행상태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현설일자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</a:t>
            </a:r>
            <a:r>
              <a:rPr lang="ko-KR" altLang="en-US" dirty="0"/>
              <a:t>입력한 후 조회 버튼을 클릭하면 </a:t>
            </a:r>
            <a:r>
              <a:rPr lang="ko-KR" altLang="en-US" dirty="0" smtClean="0"/>
              <a:t>조회조건에 해당되는 </a:t>
            </a:r>
            <a:r>
              <a:rPr lang="ko-KR" altLang="en-US" dirty="0" err="1" smtClean="0"/>
              <a:t>현설</a:t>
            </a:r>
            <a:r>
              <a:rPr lang="ko-KR" altLang="en-US" dirty="0" smtClean="0"/>
              <a:t> 정보를 가져옵니다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온라인 </a:t>
            </a:r>
            <a:r>
              <a:rPr lang="ko-KR" altLang="en-US" dirty="0" err="1"/>
              <a:t>현설인</a:t>
            </a:r>
            <a:r>
              <a:rPr lang="ko-KR" altLang="en-US" dirty="0"/>
              <a:t> 경우 반드시 </a:t>
            </a:r>
            <a:r>
              <a:rPr lang="en-US" altLang="ko-KR" dirty="0"/>
              <a:t>‘</a:t>
            </a:r>
            <a:r>
              <a:rPr lang="ko-KR" altLang="en-US" dirty="0"/>
              <a:t>참여여부</a:t>
            </a:r>
            <a:r>
              <a:rPr lang="en-US" altLang="ko-KR" dirty="0"/>
              <a:t>’ </a:t>
            </a:r>
            <a:r>
              <a:rPr lang="ko-KR" altLang="en-US" dirty="0"/>
              <a:t>정보를 입력해야 합니다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4232920" y="2567746"/>
            <a:ext cx="5214734" cy="3813582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274883" y="2424538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3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009610" y="1648896"/>
            <a:ext cx="687806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</a:t>
            </a:r>
            <a:r>
              <a:rPr lang="ko-KR" altLang="en-US" dirty="0" err="1"/>
              <a:t>현설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현설관리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현설</a:t>
            </a:r>
            <a:r>
              <a:rPr lang="ko-KR" altLang="en-US" dirty="0" smtClean="0"/>
              <a:t> 정보 조회</a:t>
            </a:r>
            <a:endParaRPr lang="en-US" altLang="ko-KR" dirty="0" smtClean="0"/>
          </a:p>
          <a:p>
            <a:r>
              <a:rPr lang="en-US" altLang="ko-KR" dirty="0" smtClean="0"/>
              <a:t>   1) </a:t>
            </a:r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청구명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진행상태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현설일자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err="1" smtClean="0"/>
              <a:t>현설</a:t>
            </a:r>
            <a:r>
              <a:rPr lang="ko-KR" altLang="en-US" dirty="0" smtClean="0"/>
              <a:t> 정보를 </a:t>
            </a:r>
            <a:r>
              <a:rPr lang="ko-KR" altLang="en-US" dirty="0"/>
              <a:t>가져옵니다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협력업체에 한하여 정보는 조회됩니다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일반 정보</a:t>
            </a:r>
            <a:endParaRPr lang="en-US" altLang="ko-KR" dirty="0" smtClean="0"/>
          </a:p>
          <a:p>
            <a:r>
              <a:rPr lang="en-US" altLang="ko-KR" dirty="0" smtClean="0"/>
              <a:t>   1) </a:t>
            </a:r>
            <a:r>
              <a:rPr lang="ko-KR" altLang="en-US" dirty="0" smtClean="0"/>
              <a:t>청구정보 및 </a:t>
            </a:r>
            <a:r>
              <a:rPr lang="ko-KR" altLang="en-US" dirty="0" err="1" smtClean="0"/>
              <a:t>현설정보를</a:t>
            </a:r>
            <a:r>
              <a:rPr lang="ko-KR" altLang="en-US" dirty="0" smtClean="0"/>
              <a:t> 확인한 후 </a:t>
            </a:r>
            <a:r>
              <a:rPr lang="ko-KR" altLang="en-US" dirty="0" err="1" smtClean="0"/>
              <a:t>현설참여여부를</a:t>
            </a:r>
            <a:r>
              <a:rPr lang="ko-KR" altLang="en-US" dirty="0" smtClean="0"/>
              <a:t> 입력합니다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2) </a:t>
            </a:r>
            <a:r>
              <a:rPr lang="ko-KR" altLang="en-US" dirty="0" smtClean="0"/>
              <a:t>변경된 항목이 있는 경우에는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’</a:t>
            </a:r>
            <a:r>
              <a:rPr lang="ko-KR" altLang="en-US" dirty="0"/>
              <a:t> </a:t>
            </a:r>
            <a:r>
              <a:rPr lang="ko-KR" altLang="en-US" dirty="0" smtClean="0"/>
              <a:t>버튼을 클릭하여 저장하세요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en-US" altLang="ko-KR" dirty="0"/>
              <a:t>   3) </a:t>
            </a:r>
            <a:r>
              <a:rPr lang="ko-KR" altLang="en-US" dirty="0"/>
              <a:t>오프라인 </a:t>
            </a:r>
            <a:r>
              <a:rPr lang="ko-KR" altLang="en-US" dirty="0" err="1" smtClean="0"/>
              <a:t>현설인</a:t>
            </a:r>
            <a:r>
              <a:rPr lang="ko-KR" altLang="en-US" dirty="0" smtClean="0"/>
              <a:t> </a:t>
            </a:r>
            <a:r>
              <a:rPr lang="ko-KR" altLang="en-US" dirty="0"/>
              <a:t>경우에는 </a:t>
            </a:r>
            <a:r>
              <a:rPr lang="ko-KR" altLang="en-US" dirty="0" err="1"/>
              <a:t>시공사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동원건설산업</a:t>
            </a:r>
            <a:r>
              <a:rPr lang="en-US" altLang="ko-KR" dirty="0" smtClean="0"/>
              <a:t>) </a:t>
            </a:r>
            <a:r>
              <a:rPr lang="ko-KR" altLang="en-US" dirty="0"/>
              <a:t>담당자가 직접 </a:t>
            </a:r>
            <a:r>
              <a:rPr lang="ko-KR" altLang="en-US" dirty="0" err="1" smtClean="0"/>
              <a:t>현설정보를</a:t>
            </a:r>
            <a:r>
              <a:rPr lang="ko-KR" altLang="en-US" dirty="0" smtClean="0"/>
              <a:t> </a:t>
            </a:r>
            <a:r>
              <a:rPr lang="ko-KR" altLang="en-US" dirty="0"/>
              <a:t>입력하는 경우입니다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4) </a:t>
            </a:r>
            <a:r>
              <a:rPr lang="ko-KR" altLang="en-US" dirty="0" smtClean="0"/>
              <a:t>참여가 </a:t>
            </a:r>
            <a:r>
              <a:rPr lang="en-US" altLang="ko-KR" dirty="0" smtClean="0"/>
              <a:t>‘Y’</a:t>
            </a:r>
            <a:r>
              <a:rPr lang="ko-KR" altLang="en-US" dirty="0" smtClean="0"/>
              <a:t>인 경우에는 </a:t>
            </a:r>
            <a:r>
              <a:rPr lang="en-US" altLang="ko-KR" dirty="0" smtClean="0"/>
              <a:t>[</a:t>
            </a:r>
            <a:r>
              <a:rPr lang="ko-KR" altLang="en-US" b="1" dirty="0" smtClean="0"/>
              <a:t>담당자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전자메일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휴대폰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연락처</a:t>
            </a:r>
            <a:r>
              <a:rPr lang="en-US" altLang="ko-KR" dirty="0" smtClean="0"/>
              <a:t>] </a:t>
            </a:r>
            <a:r>
              <a:rPr lang="ko-KR" altLang="en-US" dirty="0" smtClean="0"/>
              <a:t>정보를 반드시 등록하세요</a:t>
            </a:r>
            <a:r>
              <a:rPr lang="en-US" altLang="ko-KR" dirty="0" smtClean="0"/>
              <a:t>.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5) </a:t>
            </a:r>
            <a:r>
              <a:rPr lang="ko-KR" altLang="en-US" dirty="0" smtClean="0">
                <a:sym typeface="Wingdings" panose="05000000000000000000" pitchFamily="2" charset="2"/>
              </a:rPr>
              <a:t>참여가 </a:t>
            </a:r>
            <a:r>
              <a:rPr lang="en-US" altLang="ko-KR" dirty="0" smtClean="0">
                <a:sym typeface="Wingdings" panose="05000000000000000000" pitchFamily="2" charset="2"/>
              </a:rPr>
              <a:t>‘N’</a:t>
            </a:r>
            <a:r>
              <a:rPr lang="ko-KR" altLang="en-US" dirty="0" smtClean="0">
                <a:sym typeface="Wingdings" panose="05000000000000000000" pitchFamily="2" charset="2"/>
              </a:rPr>
              <a:t>인 경우에는 </a:t>
            </a:r>
            <a:r>
              <a:rPr lang="en-US" altLang="ko-KR" dirty="0" smtClean="0">
                <a:sym typeface="Wingdings" panose="05000000000000000000" pitchFamily="2" charset="2"/>
              </a:rPr>
              <a:t>[</a:t>
            </a:r>
            <a:r>
              <a:rPr lang="ko-KR" altLang="en-US" b="1" dirty="0" smtClean="0">
                <a:sym typeface="Wingdings" panose="05000000000000000000" pitchFamily="2" charset="2"/>
              </a:rPr>
              <a:t>불참사유</a:t>
            </a:r>
            <a:r>
              <a:rPr lang="en-US" altLang="ko-KR" dirty="0" smtClean="0">
                <a:sym typeface="Wingdings" panose="05000000000000000000" pitchFamily="2" charset="2"/>
              </a:rPr>
              <a:t>] </a:t>
            </a:r>
            <a:r>
              <a:rPr lang="ko-KR" altLang="en-US" dirty="0" smtClean="0">
                <a:sym typeface="Wingdings" panose="05000000000000000000" pitchFamily="2" charset="2"/>
              </a:rPr>
              <a:t>정보를 반드시 등록하세요</a:t>
            </a:r>
            <a:r>
              <a:rPr lang="en-US" altLang="ko-KR" dirty="0" smtClean="0">
                <a:sym typeface="Wingdings" panose="05000000000000000000" pitchFamily="2" charset="2"/>
              </a:rPr>
              <a:t>.(</a:t>
            </a:r>
            <a:r>
              <a:rPr lang="ko-KR" altLang="en-US" dirty="0" err="1" smtClean="0">
                <a:sym typeface="Wingdings" panose="05000000000000000000" pitchFamily="2" charset="2"/>
              </a:rPr>
              <a:t>현설</a:t>
            </a:r>
            <a:r>
              <a:rPr lang="ko-KR" altLang="en-US" dirty="0" smtClean="0">
                <a:sym typeface="Wingdings" panose="05000000000000000000" pitchFamily="2" charset="2"/>
              </a:rPr>
              <a:t> 불참인 경우에는 당해 건의 입찰참여를 할 수 없습니다</a:t>
            </a:r>
            <a:r>
              <a:rPr lang="en-US" altLang="ko-KR" dirty="0" smtClean="0">
                <a:sym typeface="Wingdings" panose="05000000000000000000" pitchFamily="2" charset="2"/>
              </a:rPr>
              <a:t>.)</a:t>
            </a: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3. </a:t>
            </a:r>
            <a:r>
              <a:rPr lang="ko-KR" altLang="en-US" dirty="0" smtClean="0">
                <a:sym typeface="Wingdings" panose="05000000000000000000" pitchFamily="2" charset="2"/>
              </a:rPr>
              <a:t>청구내역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당해 </a:t>
            </a:r>
            <a:r>
              <a:rPr lang="ko-KR" altLang="en-US" dirty="0" err="1" smtClean="0">
                <a:sym typeface="Wingdings" panose="05000000000000000000" pitchFamily="2" charset="2"/>
              </a:rPr>
              <a:t>현설</a:t>
            </a:r>
            <a:r>
              <a:rPr lang="ko-KR" altLang="en-US" dirty="0" smtClean="0">
                <a:sym typeface="Wingdings" panose="05000000000000000000" pitchFamily="2" charset="2"/>
              </a:rPr>
              <a:t> 건의 청구내역 정보를 확인할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4. </a:t>
            </a:r>
            <a:r>
              <a:rPr lang="ko-KR" altLang="en-US" dirty="0">
                <a:sym typeface="Wingdings" panose="05000000000000000000" pitchFamily="2" charset="2"/>
              </a:rPr>
              <a:t>첨부파일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1) ‘</a:t>
            </a:r>
            <a:r>
              <a:rPr lang="ko-KR" altLang="en-US" dirty="0">
                <a:sym typeface="Wingdings" panose="05000000000000000000" pitchFamily="2" charset="2"/>
              </a:rPr>
              <a:t>파일추가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클릭하시면 파일 추가 </a:t>
            </a:r>
            <a:r>
              <a:rPr lang="ko-KR" altLang="en-US" dirty="0" err="1">
                <a:sym typeface="Wingdings" panose="05000000000000000000" pitchFamily="2" charset="2"/>
              </a:rPr>
              <a:t>팝업창이</a:t>
            </a:r>
            <a:r>
              <a:rPr lang="ko-KR" altLang="en-US" dirty="0">
                <a:sym typeface="Wingdings" panose="05000000000000000000" pitchFamily="2" charset="2"/>
              </a:rPr>
              <a:t> 표시되고 첨부 하려는 파일을 선택하고 열기 버튼을 클릭하면 파일이 추가되고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저장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</a:p>
          <a:p>
            <a:r>
              <a:rPr lang="ko-KR" altLang="en-US" dirty="0">
                <a:sym typeface="Wingdings" panose="05000000000000000000" pitchFamily="2" charset="2"/>
              </a:rPr>
              <a:t>      </a:t>
            </a:r>
            <a:r>
              <a:rPr lang="ko-KR" altLang="en-US" dirty="0" smtClean="0">
                <a:sym typeface="Wingdings" panose="05000000000000000000" pitchFamily="2" charset="2"/>
              </a:rPr>
              <a:t>버튼을 클릭하여 파일이 </a:t>
            </a:r>
            <a:r>
              <a:rPr lang="ko-KR" altLang="en-US" dirty="0">
                <a:sym typeface="Wingdings" panose="05000000000000000000" pitchFamily="2" charset="2"/>
              </a:rPr>
              <a:t>저장합니다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2) </a:t>
            </a:r>
            <a:r>
              <a:rPr lang="ko-KR" altLang="en-US" dirty="0">
                <a:sym typeface="Wingdings" panose="05000000000000000000" pitchFamily="2" charset="2"/>
              </a:rPr>
              <a:t>파일을 선택을 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파일삭제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클릭을 하면 화면에서 파일이 없어지지만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저장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클릭하면 파일이 삭제됩니다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   </a:t>
            </a:r>
            <a:r>
              <a:rPr lang="ko-KR" altLang="en-US" dirty="0" err="1">
                <a:sym typeface="Wingdings" panose="05000000000000000000" pitchFamily="2" charset="2"/>
              </a:rPr>
              <a:t>시공사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>
                <a:sym typeface="Wingdings" panose="05000000000000000000" pitchFamily="2" charset="2"/>
              </a:rPr>
              <a:t>동원건설산업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r>
              <a:rPr lang="ko-KR" altLang="en-US" dirty="0">
                <a:sym typeface="Wingdings" panose="05000000000000000000" pitchFamily="2" charset="2"/>
              </a:rPr>
              <a:t>가 첨부한 파일은 삭제할 수 없습니다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3) </a:t>
            </a:r>
            <a:r>
              <a:rPr lang="ko-KR" altLang="en-US" dirty="0">
                <a:sym typeface="Wingdings" panose="05000000000000000000" pitchFamily="2" charset="2"/>
              </a:rPr>
              <a:t>파일을 선택을 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다운로드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클릭하면 파일을 다운로드 받을 수 있습니다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   </a:t>
            </a:r>
            <a:r>
              <a:rPr lang="ko-KR" altLang="en-US" dirty="0">
                <a:sym typeface="Wingdings" panose="05000000000000000000" pitchFamily="2" charset="2"/>
              </a:rPr>
              <a:t>다중 선택 시 </a:t>
            </a:r>
            <a:r>
              <a:rPr lang="en-US" altLang="ko-KR" dirty="0">
                <a:sym typeface="Wingdings" panose="05000000000000000000" pitchFamily="2" charset="2"/>
              </a:rPr>
              <a:t>download.zip </a:t>
            </a:r>
            <a:r>
              <a:rPr lang="ko-KR" altLang="en-US" dirty="0">
                <a:sym typeface="Wingdings" panose="05000000000000000000" pitchFamily="2" charset="2"/>
              </a:rPr>
              <a:t>이름으로 다운로드 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92" y="1514928"/>
            <a:ext cx="964878" cy="25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6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0" y="1573200"/>
            <a:ext cx="90576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자재 </a:t>
            </a:r>
            <a:r>
              <a:rPr lang="en-US" altLang="ko-KR" dirty="0"/>
              <a:t>〉 </a:t>
            </a:r>
            <a:r>
              <a:rPr lang="ko-KR" altLang="en-US" dirty="0" smtClean="0"/>
              <a:t>자재 입찰 </a:t>
            </a:r>
            <a:r>
              <a:rPr lang="en-US" altLang="ko-KR" dirty="0" smtClean="0"/>
              <a:t>〉 </a:t>
            </a:r>
            <a:r>
              <a:rPr lang="ko-KR" altLang="en-US" dirty="0" smtClean="0"/>
              <a:t>입찰관리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</a:t>
            </a:r>
            <a:r>
              <a:rPr lang="ko-KR" altLang="en-US" dirty="0" smtClean="0"/>
              <a:t>입찰 </a:t>
            </a:r>
            <a:r>
              <a:rPr lang="ko-KR" altLang="en-US" dirty="0"/>
              <a:t>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청구명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입찰기간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smtClean="0"/>
              <a:t>입찰 </a:t>
            </a:r>
            <a:r>
              <a:rPr lang="ko-KR" altLang="en-US" dirty="0"/>
              <a:t>정보를 가져옵니다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온라인 입찰인 경우 반드시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참여여부 및 입찰내역단가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정보를 입력해야 합니다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2" name="직사각형 1"/>
          <p:cNvSpPr/>
          <p:nvPr/>
        </p:nvSpPr>
        <p:spPr>
          <a:xfrm>
            <a:off x="1551846" y="2146306"/>
            <a:ext cx="4337258" cy="18034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>
            <a:off x="5817096" y="1916832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24608" y="2376114"/>
            <a:ext cx="8023046" cy="573222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300051" y="2204840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7944598" y="1576888"/>
            <a:ext cx="740176" cy="1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462968"/>
              </p:ext>
            </p:extLst>
          </p:nvPr>
        </p:nvGraphicFramePr>
        <p:xfrm>
          <a:off x="415925" y="1379944"/>
          <a:ext cx="9073579" cy="4785360"/>
        </p:xfrm>
        <a:graphic>
          <a:graphicData uri="http://schemas.openxmlformats.org/drawingml/2006/table">
            <a:tbl>
              <a:tblPr/>
              <a:tblGrid>
                <a:gridCol w="1016241"/>
                <a:gridCol w="7265250"/>
                <a:gridCol w="792088"/>
              </a:tblGrid>
              <a:tr h="2990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순번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내     용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dirty="0" smtClean="0"/>
                        <a:t>자재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smtClean="0"/>
                        <a:t>회원가입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자재 </a:t>
                      </a:r>
                      <a:r>
                        <a:rPr lang="en-US" altLang="ko-KR" sz="1100" dirty="0" smtClean="0"/>
                        <a:t>〉 Dashboards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자재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smtClean="0"/>
                        <a:t>자재 </a:t>
                      </a:r>
                      <a:r>
                        <a:rPr lang="ko-KR" altLang="en-US" sz="1100" dirty="0" err="1" smtClean="0"/>
                        <a:t>등록원</a:t>
                      </a:r>
                      <a:r>
                        <a:rPr lang="ko-KR" altLang="en-US" sz="1100" dirty="0" smtClean="0"/>
                        <a:t>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err="1" smtClean="0"/>
                        <a:t>등록원관리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자재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smtClean="0"/>
                        <a:t>자재 </a:t>
                      </a:r>
                      <a:r>
                        <a:rPr lang="ko-KR" altLang="en-US" sz="1100" dirty="0" err="1" smtClean="0"/>
                        <a:t>현설</a:t>
                      </a:r>
                      <a:r>
                        <a:rPr lang="ko-KR" altLang="en-US" sz="1100" dirty="0" smtClean="0"/>
                        <a:t>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err="1" smtClean="0"/>
                        <a:t>현설관리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자재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smtClean="0"/>
                        <a:t>자재 입찰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smtClean="0"/>
                        <a:t>입찰관리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자재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smtClean="0"/>
                        <a:t>자재 계약 </a:t>
                      </a:r>
                      <a:r>
                        <a:rPr lang="en-US" altLang="ko-KR" sz="1100" dirty="0" smtClean="0"/>
                        <a:t>〉 </a:t>
                      </a:r>
                      <a:r>
                        <a:rPr lang="ko-KR" altLang="en-US" sz="1100" dirty="0" smtClean="0"/>
                        <a:t>계약관리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8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573200"/>
            <a:ext cx="90576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입찰 </a:t>
            </a:r>
            <a:r>
              <a:rPr lang="en-US" altLang="ko-KR" dirty="0"/>
              <a:t>〉 </a:t>
            </a:r>
            <a:r>
              <a:rPr lang="ko-KR" altLang="en-US" dirty="0"/>
              <a:t>입찰관리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입찰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청구명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입찰기간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입찰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온라인 입찰인 경우 반드시 </a:t>
            </a:r>
            <a:r>
              <a:rPr lang="en-US" altLang="ko-KR" dirty="0"/>
              <a:t>‘</a:t>
            </a:r>
            <a:r>
              <a:rPr lang="ko-KR" altLang="en-US" dirty="0"/>
              <a:t>참여여부 및 입찰내역단가</a:t>
            </a:r>
            <a:r>
              <a:rPr lang="en-US" altLang="ko-KR" dirty="0"/>
              <a:t>’ </a:t>
            </a:r>
            <a:r>
              <a:rPr lang="ko-KR" altLang="en-US" dirty="0"/>
              <a:t>정보를 입력해야 합니다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496616" y="2124443"/>
            <a:ext cx="7969466" cy="4326757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274883" y="1916832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3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7931956" y="1572674"/>
            <a:ext cx="740176" cy="19592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895682"/>
            <a:ext cx="1080120" cy="1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9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" y="1555200"/>
            <a:ext cx="90720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입찰 </a:t>
            </a:r>
            <a:r>
              <a:rPr lang="en-US" altLang="ko-KR" dirty="0"/>
              <a:t>〉 </a:t>
            </a:r>
            <a:r>
              <a:rPr lang="ko-KR" altLang="en-US" dirty="0"/>
              <a:t>입찰관리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입찰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청구명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입찰기간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입찰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온라인 입찰인 경우 반드시 </a:t>
            </a:r>
            <a:r>
              <a:rPr lang="en-US" altLang="ko-KR" dirty="0"/>
              <a:t>‘</a:t>
            </a:r>
            <a:r>
              <a:rPr lang="ko-KR" altLang="en-US" dirty="0"/>
              <a:t>참여여부 및 입찰내역단가</a:t>
            </a:r>
            <a:r>
              <a:rPr lang="en-US" altLang="ko-KR" dirty="0"/>
              <a:t>’ </a:t>
            </a:r>
            <a:r>
              <a:rPr lang="ko-KR" altLang="en-US" dirty="0"/>
              <a:t>정보를 입력해야 합니다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496616" y="2276064"/>
            <a:ext cx="7951038" cy="4105264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274883" y="2132856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4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7944598" y="1576888"/>
            <a:ext cx="740176" cy="19592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884598"/>
            <a:ext cx="1080120" cy="1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0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" y="1555200"/>
            <a:ext cx="90720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입찰 </a:t>
            </a:r>
            <a:r>
              <a:rPr lang="en-US" altLang="ko-KR" dirty="0"/>
              <a:t>〉 </a:t>
            </a:r>
            <a:r>
              <a:rPr lang="ko-KR" altLang="en-US" dirty="0"/>
              <a:t>입찰관리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입찰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청구명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입찰기간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입찰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온라인 입찰인 경우 반드시 </a:t>
            </a:r>
            <a:r>
              <a:rPr lang="en-US" altLang="ko-KR" dirty="0"/>
              <a:t>‘</a:t>
            </a:r>
            <a:r>
              <a:rPr lang="ko-KR" altLang="en-US" dirty="0"/>
              <a:t>참여여부 및 입찰내역단가</a:t>
            </a:r>
            <a:r>
              <a:rPr lang="en-US" altLang="ko-KR" dirty="0"/>
              <a:t>’ </a:t>
            </a:r>
            <a:r>
              <a:rPr lang="ko-KR" altLang="en-US" dirty="0"/>
              <a:t>정보를 입력해야 합니다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434656" y="2304881"/>
            <a:ext cx="8000184" cy="412831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273480" y="2132856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5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193360" y="1576888"/>
            <a:ext cx="504056" cy="19592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884598"/>
            <a:ext cx="1080120" cy="1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0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입찰 </a:t>
            </a:r>
            <a:r>
              <a:rPr lang="en-US" altLang="ko-KR" dirty="0"/>
              <a:t>〉 </a:t>
            </a:r>
            <a:r>
              <a:rPr lang="ko-KR" altLang="en-US" dirty="0"/>
              <a:t>입찰관리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입찰 정보 조회</a:t>
            </a:r>
            <a:endParaRPr lang="en-US" altLang="ko-KR" dirty="0" smtClean="0"/>
          </a:p>
          <a:p>
            <a:r>
              <a:rPr lang="en-US" altLang="ko-KR" dirty="0" smtClean="0"/>
              <a:t>   1) </a:t>
            </a:r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청구명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입찰기간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smtClean="0"/>
              <a:t>입찰 정보를 </a:t>
            </a:r>
            <a:r>
              <a:rPr lang="ko-KR" altLang="en-US" dirty="0"/>
              <a:t>가져옵니다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협력업체에 한하여 정보는 조회됩니다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입찰 목록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1) </a:t>
            </a:r>
            <a:r>
              <a:rPr lang="ko-KR" altLang="en-US" dirty="0" smtClean="0"/>
              <a:t>입찰 진행중인 건을 확인 한 후 입찰제출을 진행하세요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smtClean="0"/>
              <a:t>입찰기간을 벗어난 경우에는 입찰제출 작업을 진행할 수 없습니다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입찰기간 내에서만 작업 가능합니다</a:t>
            </a:r>
            <a:r>
              <a:rPr lang="en-US" altLang="ko-KR" dirty="0" smtClean="0"/>
              <a:t>.)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3) </a:t>
            </a:r>
            <a:r>
              <a:rPr lang="ko-KR" altLang="en-US" dirty="0" smtClean="0"/>
              <a:t>오프라인 입찰인 경우에는 </a:t>
            </a:r>
            <a:r>
              <a:rPr lang="ko-KR" altLang="en-US" dirty="0" err="1" smtClean="0"/>
              <a:t>시공사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동원건설산업</a:t>
            </a:r>
            <a:r>
              <a:rPr lang="en-US" altLang="ko-KR" dirty="0" smtClean="0"/>
              <a:t>) </a:t>
            </a:r>
            <a:r>
              <a:rPr lang="ko-KR" altLang="en-US" dirty="0" smtClean="0"/>
              <a:t>담당자가 직접 입찰단가를 입력하는 경우입니다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입찰정보</a:t>
            </a:r>
            <a:endParaRPr lang="en-US" altLang="ko-KR" dirty="0"/>
          </a:p>
          <a:p>
            <a:r>
              <a:rPr lang="en-US" altLang="ko-KR" dirty="0"/>
              <a:t>   1) </a:t>
            </a:r>
            <a:r>
              <a:rPr lang="ko-KR" altLang="en-US" dirty="0" smtClean="0"/>
              <a:t>청구정보 </a:t>
            </a:r>
            <a:r>
              <a:rPr lang="ko-KR" altLang="en-US" dirty="0"/>
              <a:t>및 </a:t>
            </a:r>
            <a:r>
              <a:rPr lang="ko-KR" altLang="en-US" dirty="0" err="1"/>
              <a:t>현설정보를</a:t>
            </a:r>
            <a:r>
              <a:rPr lang="ko-KR" altLang="en-US" dirty="0"/>
              <a:t> 확인한 후 </a:t>
            </a:r>
            <a:r>
              <a:rPr lang="ko-KR" altLang="en-US" dirty="0" smtClean="0"/>
              <a:t>입찰참여여부를 </a:t>
            </a:r>
            <a:r>
              <a:rPr lang="ko-KR" altLang="en-US" dirty="0"/>
              <a:t>입력합니다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2) </a:t>
            </a:r>
            <a:r>
              <a:rPr lang="ko-KR" altLang="en-US" dirty="0"/>
              <a:t>변경된 항목이 있는 경우에는 </a:t>
            </a:r>
            <a:r>
              <a:rPr lang="en-US" altLang="ko-KR" dirty="0"/>
              <a:t>‘</a:t>
            </a:r>
            <a:r>
              <a:rPr lang="ko-KR" altLang="en-US" dirty="0"/>
              <a:t>저장</a:t>
            </a:r>
            <a:r>
              <a:rPr lang="en-US" altLang="ko-KR" dirty="0"/>
              <a:t>’</a:t>
            </a:r>
            <a:r>
              <a:rPr lang="ko-KR" altLang="en-US" dirty="0"/>
              <a:t> 버튼을 클릭하여 저장하세요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r>
              <a:rPr lang="en-US" altLang="ko-KR" dirty="0"/>
              <a:t>   </a:t>
            </a:r>
            <a:r>
              <a:rPr lang="en-US" altLang="ko-KR" dirty="0" smtClean="0"/>
              <a:t>3) </a:t>
            </a:r>
            <a:r>
              <a:rPr lang="ko-KR" altLang="en-US" dirty="0"/>
              <a:t>참여가 </a:t>
            </a:r>
            <a:r>
              <a:rPr lang="en-US" altLang="ko-KR" dirty="0"/>
              <a:t>‘Y’</a:t>
            </a:r>
            <a:r>
              <a:rPr lang="ko-KR" altLang="en-US" dirty="0"/>
              <a:t>인 경우에는 </a:t>
            </a:r>
            <a:r>
              <a:rPr lang="en-US" altLang="ko-KR" dirty="0"/>
              <a:t>[</a:t>
            </a:r>
            <a:r>
              <a:rPr lang="ko-KR" altLang="en-US" b="1" dirty="0"/>
              <a:t>담당자</a:t>
            </a:r>
            <a:r>
              <a:rPr lang="en-US" altLang="ko-KR" b="1" dirty="0"/>
              <a:t>/</a:t>
            </a:r>
            <a:r>
              <a:rPr lang="ko-KR" altLang="en-US" b="1" dirty="0"/>
              <a:t>전자메일</a:t>
            </a:r>
            <a:r>
              <a:rPr lang="en-US" altLang="ko-KR" b="1" dirty="0"/>
              <a:t>/</a:t>
            </a:r>
            <a:r>
              <a:rPr lang="ko-KR" altLang="en-US" b="1" dirty="0"/>
              <a:t>휴대폰</a:t>
            </a:r>
            <a:r>
              <a:rPr lang="en-US" altLang="ko-KR" b="1" dirty="0"/>
              <a:t>/</a:t>
            </a:r>
            <a:r>
              <a:rPr lang="ko-KR" altLang="en-US" b="1" dirty="0"/>
              <a:t>연락처</a:t>
            </a:r>
            <a:r>
              <a:rPr lang="en-US" altLang="ko-KR" dirty="0"/>
              <a:t>] </a:t>
            </a:r>
            <a:r>
              <a:rPr lang="ko-KR" altLang="en-US" dirty="0"/>
              <a:t>정보를 반드시 등록하세요</a:t>
            </a:r>
            <a:r>
              <a:rPr lang="en-US" altLang="ko-KR" dirty="0"/>
              <a:t>.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</a:t>
            </a:r>
            <a:r>
              <a:rPr lang="en-US" altLang="ko-KR" dirty="0" smtClean="0">
                <a:sym typeface="Wingdings" panose="05000000000000000000" pitchFamily="2" charset="2"/>
              </a:rPr>
              <a:t>4) </a:t>
            </a:r>
            <a:r>
              <a:rPr lang="ko-KR" altLang="en-US" dirty="0">
                <a:sym typeface="Wingdings" panose="05000000000000000000" pitchFamily="2" charset="2"/>
              </a:rPr>
              <a:t>참여가 </a:t>
            </a:r>
            <a:r>
              <a:rPr lang="en-US" altLang="ko-KR" dirty="0">
                <a:sym typeface="Wingdings" panose="05000000000000000000" pitchFamily="2" charset="2"/>
              </a:rPr>
              <a:t>‘N’</a:t>
            </a:r>
            <a:r>
              <a:rPr lang="ko-KR" altLang="en-US" dirty="0">
                <a:sym typeface="Wingdings" panose="05000000000000000000" pitchFamily="2" charset="2"/>
              </a:rPr>
              <a:t>인 경우에는 </a:t>
            </a:r>
            <a:r>
              <a:rPr lang="en-US" altLang="ko-KR" dirty="0">
                <a:sym typeface="Wingdings" panose="05000000000000000000" pitchFamily="2" charset="2"/>
              </a:rPr>
              <a:t>[</a:t>
            </a:r>
            <a:r>
              <a:rPr lang="ko-KR" altLang="en-US" b="1" dirty="0">
                <a:sym typeface="Wingdings" panose="05000000000000000000" pitchFamily="2" charset="2"/>
              </a:rPr>
              <a:t>불참사유</a:t>
            </a:r>
            <a:r>
              <a:rPr lang="en-US" altLang="ko-KR" dirty="0">
                <a:sym typeface="Wingdings" panose="05000000000000000000" pitchFamily="2" charset="2"/>
              </a:rPr>
              <a:t>] </a:t>
            </a:r>
            <a:r>
              <a:rPr lang="ko-KR" altLang="en-US" dirty="0">
                <a:sym typeface="Wingdings" panose="05000000000000000000" pitchFamily="2" charset="2"/>
              </a:rPr>
              <a:t>정보를 반드시 </a:t>
            </a:r>
            <a:r>
              <a:rPr lang="ko-KR" altLang="en-US" dirty="0" smtClean="0">
                <a:sym typeface="Wingdings" panose="05000000000000000000" pitchFamily="2" charset="2"/>
              </a:rPr>
              <a:t>등록하세요</a:t>
            </a:r>
            <a:r>
              <a:rPr lang="en-US" altLang="ko-KR" dirty="0" smtClean="0">
                <a:sym typeface="Wingdings" panose="05000000000000000000" pitchFamily="2" charset="2"/>
              </a:rPr>
              <a:t>.(</a:t>
            </a:r>
            <a:r>
              <a:rPr lang="ko-KR" altLang="en-US" dirty="0" smtClean="0">
                <a:sym typeface="Wingdings" panose="05000000000000000000" pitchFamily="2" charset="2"/>
              </a:rPr>
              <a:t>입찰 불참인 경우 당해 건의 재입찰에 참여할 수 없습니다</a:t>
            </a:r>
            <a:r>
              <a:rPr lang="en-US" altLang="ko-KR" dirty="0" smtClean="0">
                <a:sym typeface="Wingdings" panose="05000000000000000000" pitchFamily="2" charset="2"/>
              </a:rPr>
              <a:t>.)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5) </a:t>
            </a:r>
            <a:r>
              <a:rPr lang="ko-KR" altLang="en-US" dirty="0" err="1" smtClean="0">
                <a:sym typeface="Wingdings" panose="05000000000000000000" pitchFamily="2" charset="2"/>
              </a:rPr>
              <a:t>제출일시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입찰제출 시 </a:t>
            </a:r>
            <a:r>
              <a:rPr lang="ko-KR" altLang="en-US" dirty="0" err="1" smtClean="0">
                <a:sym typeface="Wingdings" panose="05000000000000000000" pitchFamily="2" charset="2"/>
              </a:rPr>
              <a:t>제출일시</a:t>
            </a:r>
            <a:r>
              <a:rPr lang="ko-KR" altLang="en-US" dirty="0" smtClean="0">
                <a:sym typeface="Wingdings" panose="05000000000000000000" pitchFamily="2" charset="2"/>
              </a:rPr>
              <a:t> 정보를 확인할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.(</a:t>
            </a:r>
            <a:r>
              <a:rPr lang="ko-KR" altLang="en-US" dirty="0" smtClean="0">
                <a:sym typeface="Wingdings" panose="05000000000000000000" pitchFamily="2" charset="2"/>
              </a:rPr>
              <a:t>제출취소 시에는 정보가 표현되지 않습니다</a:t>
            </a:r>
            <a:r>
              <a:rPr lang="en-US" altLang="ko-KR" dirty="0" smtClean="0">
                <a:sym typeface="Wingdings" panose="05000000000000000000" pitchFamily="2" charset="2"/>
              </a:rPr>
              <a:t>.)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6) </a:t>
            </a:r>
            <a:r>
              <a:rPr lang="ko-KR" altLang="en-US" dirty="0" smtClean="0">
                <a:sym typeface="Wingdings" panose="05000000000000000000" pitchFamily="2" charset="2"/>
              </a:rPr>
              <a:t>입찰금액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err="1" smtClean="0">
                <a:sym typeface="Wingdings" panose="05000000000000000000" pitchFamily="2" charset="2"/>
              </a:rPr>
              <a:t>입찰미제출인</a:t>
            </a:r>
            <a:r>
              <a:rPr lang="ko-KR" altLang="en-US" dirty="0" smtClean="0">
                <a:sym typeface="Wingdings" panose="05000000000000000000" pitchFamily="2" charset="2"/>
              </a:rPr>
              <a:t> 경우 입찰금액을 확인할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.(</a:t>
            </a:r>
            <a:r>
              <a:rPr lang="ko-KR" altLang="en-US" dirty="0" err="1" smtClean="0">
                <a:sym typeface="Wingdings" panose="05000000000000000000" pitchFamily="2" charset="2"/>
              </a:rPr>
              <a:t>입찰제출된</a:t>
            </a:r>
            <a:r>
              <a:rPr lang="ko-KR" altLang="en-US" dirty="0" smtClean="0">
                <a:sym typeface="Wingdings" panose="05000000000000000000" pitchFamily="2" charset="2"/>
              </a:rPr>
              <a:t> 경우에는 입찰금액은 암호화 처리되어 확인할 수 없습니다</a:t>
            </a:r>
            <a:r>
              <a:rPr lang="en-US" altLang="ko-KR" dirty="0" smtClean="0">
                <a:sym typeface="Wingdings" panose="05000000000000000000" pitchFamily="2" charset="2"/>
              </a:rPr>
              <a:t>.)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7) </a:t>
            </a:r>
            <a:r>
              <a:rPr lang="ko-KR" altLang="en-US" dirty="0" smtClean="0">
                <a:sym typeface="Wingdings" panose="05000000000000000000" pitchFamily="2" charset="2"/>
              </a:rPr>
              <a:t>입찰제출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제출취소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                                                                                   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 </a:t>
            </a:r>
            <a:r>
              <a:rPr lang="ko-KR" altLang="en-US" dirty="0" smtClean="0">
                <a:sym typeface="Wingdings" panose="05000000000000000000" pitchFamily="2" charset="2"/>
              </a:rPr>
              <a:t>입찰 제출된 경우에는 입찰금액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단가 정보는 암호화 처리됩니다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 </a:t>
            </a:r>
            <a:r>
              <a:rPr lang="ko-KR" altLang="en-US" dirty="0" smtClean="0">
                <a:sym typeface="Wingdings" panose="05000000000000000000" pitchFamily="2" charset="2"/>
              </a:rPr>
              <a:t>입찰기간이 경과된 경우에는 제출할 수 없습니다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 </a:t>
            </a:r>
            <a:r>
              <a:rPr lang="ko-KR" altLang="en-US" dirty="0" smtClean="0">
                <a:sym typeface="Wingdings" panose="05000000000000000000" pitchFamily="2" charset="2"/>
              </a:rPr>
              <a:t>입찰 제출 후 입찰종료일시가 경과하지 않은 경우에는 제출취소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   </a:t>
            </a:r>
            <a:r>
              <a:rPr lang="ko-KR" altLang="en-US" dirty="0" smtClean="0">
                <a:sym typeface="Wingdings" panose="05000000000000000000" pitchFamily="2" charset="2"/>
              </a:rPr>
              <a:t>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.(</a:t>
            </a:r>
            <a:r>
              <a:rPr lang="ko-KR" altLang="en-US" dirty="0" smtClean="0">
                <a:sym typeface="Wingdings" panose="05000000000000000000" pitchFamily="2" charset="2"/>
              </a:rPr>
              <a:t>제출 취소 시 입찰금액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입찰단가는 </a:t>
            </a:r>
            <a:r>
              <a:rPr lang="ko-KR" altLang="en-US" dirty="0" err="1" smtClean="0">
                <a:sym typeface="Wingdings" panose="05000000000000000000" pitchFamily="2" charset="2"/>
              </a:rPr>
              <a:t>복호화</a:t>
            </a:r>
            <a:r>
              <a:rPr lang="ko-KR" altLang="en-US" dirty="0" smtClean="0">
                <a:sym typeface="Wingdings" panose="05000000000000000000" pitchFamily="2" charset="2"/>
              </a:rPr>
              <a:t> 됩니다</a:t>
            </a:r>
            <a:r>
              <a:rPr lang="en-US" altLang="ko-KR" dirty="0" smtClean="0">
                <a:sym typeface="Wingdings" panose="05000000000000000000" pitchFamily="2" charset="2"/>
              </a:rPr>
              <a:t>.)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 </a:t>
            </a:r>
            <a:r>
              <a:rPr lang="ko-KR" altLang="en-US" dirty="0" smtClean="0">
                <a:sym typeface="Wingdings" panose="05000000000000000000" pitchFamily="2" charset="2"/>
              </a:rPr>
              <a:t>입찰 제출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제출취소 시 범용 공인인증서를 사용하여 </a:t>
            </a:r>
            <a:r>
              <a:rPr lang="ko-KR" altLang="en-US" dirty="0" err="1" smtClean="0">
                <a:sym typeface="Wingdings" panose="05000000000000000000" pitchFamily="2" charset="2"/>
              </a:rPr>
              <a:t>전자서명해야</a:t>
            </a:r>
            <a:r>
              <a:rPr lang="ko-KR" altLang="en-US" dirty="0" smtClean="0">
                <a:sym typeface="Wingdings" panose="05000000000000000000" pitchFamily="2" charset="2"/>
              </a:rPr>
              <a:t> 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/>
              <a:t>   </a:t>
            </a:r>
          </a:p>
          <a:p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9928" t="40403" r="29905" b="33677"/>
          <a:stretch/>
        </p:blipFill>
        <p:spPr>
          <a:xfrm>
            <a:off x="1708599" y="4077216"/>
            <a:ext cx="3672408" cy="1296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rcRect l="36854" t="21113" r="36686" b="22404"/>
          <a:stretch/>
        </p:blipFill>
        <p:spPr>
          <a:xfrm>
            <a:off x="5961112" y="4005064"/>
            <a:ext cx="1764000" cy="2047491"/>
          </a:xfrm>
          <a:prstGeom prst="rect">
            <a:avLst/>
          </a:prstGeom>
        </p:spPr>
      </p:pic>
      <p:sp>
        <p:nvSpPr>
          <p:cNvPr id="13" name="오른쪽 화살표 12"/>
          <p:cNvSpPr/>
          <p:nvPr/>
        </p:nvSpPr>
        <p:spPr>
          <a:xfrm>
            <a:off x="5531398" y="4272994"/>
            <a:ext cx="212096" cy="90444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31" y="3797468"/>
            <a:ext cx="9382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4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입찰 </a:t>
            </a:r>
            <a:r>
              <a:rPr lang="en-US" altLang="ko-KR" dirty="0"/>
              <a:t>〉 </a:t>
            </a:r>
            <a:r>
              <a:rPr lang="ko-KR" altLang="en-US" dirty="0"/>
              <a:t>입찰관리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4. </a:t>
            </a:r>
            <a:r>
              <a:rPr lang="ko-KR" altLang="en-US" dirty="0" smtClean="0">
                <a:sym typeface="Wingdings" panose="05000000000000000000" pitchFamily="2" charset="2"/>
              </a:rPr>
              <a:t>입찰내역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1) </a:t>
            </a:r>
            <a:r>
              <a:rPr lang="ko-KR" altLang="en-US" dirty="0" smtClean="0">
                <a:sym typeface="Wingdings" panose="05000000000000000000" pitchFamily="2" charset="2"/>
              </a:rPr>
              <a:t>입찰내역 확인 후 입찰단가를 입력합니다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2) </a:t>
            </a:r>
            <a:r>
              <a:rPr lang="ko-KR" altLang="en-US" dirty="0" smtClean="0">
                <a:sym typeface="Wingdings" panose="05000000000000000000" pitchFamily="2" charset="2"/>
              </a:rPr>
              <a:t>입찰단가 등록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 smtClean="0">
                <a:sym typeface="Wingdings" panose="05000000000000000000" pitchFamily="2" charset="2"/>
              </a:rPr>
              <a:t>입찰기간을 벗어난 경우에는 입찰단가를 등록할 수 없습니다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 smtClean="0">
                <a:sym typeface="Wingdings" panose="05000000000000000000" pitchFamily="2" charset="2"/>
              </a:rPr>
              <a:t>화면에서 직접등록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흰색으로 표현된 내역에 입찰단가를 직접 등록합니다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 smtClean="0">
                <a:sym typeface="Wingdings" panose="05000000000000000000" pitchFamily="2" charset="2"/>
              </a:rPr>
              <a:t>엑셀연동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엑셀 다운로드 후 입찰단가를 등록하고 엑셀자료를 업로드 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              </a:t>
            </a:r>
            <a:r>
              <a:rPr lang="ko-KR" altLang="en-US" dirty="0" smtClean="0">
                <a:sym typeface="Wingdings" panose="05000000000000000000" pitchFamily="2" charset="2"/>
              </a:rPr>
              <a:t>다운로드 받은 엑셀자료는 임의로 편집해서는 안됩니다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5. </a:t>
            </a:r>
            <a:r>
              <a:rPr lang="ko-KR" altLang="en-US" dirty="0">
                <a:sym typeface="Wingdings" panose="05000000000000000000" pitchFamily="2" charset="2"/>
              </a:rPr>
              <a:t>첨부파일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</a:t>
            </a:r>
            <a:r>
              <a:rPr lang="en-US" altLang="ko-KR" dirty="0">
                <a:sym typeface="Wingdings" panose="05000000000000000000" pitchFamily="2" charset="2"/>
              </a:rPr>
              <a:t>1) ‘</a:t>
            </a:r>
            <a:r>
              <a:rPr lang="ko-KR" altLang="en-US" dirty="0">
                <a:sym typeface="Wingdings" panose="05000000000000000000" pitchFamily="2" charset="2"/>
              </a:rPr>
              <a:t>파일추가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클릭하시면 파일 추가 </a:t>
            </a:r>
            <a:r>
              <a:rPr lang="ko-KR" altLang="en-US" dirty="0" err="1">
                <a:sym typeface="Wingdings" panose="05000000000000000000" pitchFamily="2" charset="2"/>
              </a:rPr>
              <a:t>팝업창이</a:t>
            </a:r>
            <a:r>
              <a:rPr lang="ko-KR" altLang="en-US" dirty="0">
                <a:sym typeface="Wingdings" panose="05000000000000000000" pitchFamily="2" charset="2"/>
              </a:rPr>
              <a:t> 표시되고 첨부 하려는 파일을 선택하고 열기 버튼을 클릭하면 파일이 추가되고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저장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</a:p>
          <a:p>
            <a:r>
              <a:rPr lang="ko-KR" altLang="en-US" dirty="0">
                <a:sym typeface="Wingdings" panose="05000000000000000000" pitchFamily="2" charset="2"/>
              </a:rPr>
              <a:t>      버튼을 클릭하여 파일이 저장합니다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</a:t>
            </a:r>
            <a:r>
              <a:rPr lang="en-US" altLang="ko-KR" dirty="0">
                <a:sym typeface="Wingdings" panose="05000000000000000000" pitchFamily="2" charset="2"/>
              </a:rPr>
              <a:t>2) </a:t>
            </a:r>
            <a:r>
              <a:rPr lang="ko-KR" altLang="en-US" dirty="0">
                <a:sym typeface="Wingdings" panose="05000000000000000000" pitchFamily="2" charset="2"/>
              </a:rPr>
              <a:t>파일을 선택을 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파일삭제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클릭을 하면 화면에서 파일이 없어지지만 저장 버튼을 클릭해야 실재로 삭제됩니다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 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 err="1" smtClean="0">
                <a:sym typeface="Wingdings" panose="05000000000000000000" pitchFamily="2" charset="2"/>
              </a:rPr>
              <a:t>시공사</a:t>
            </a:r>
            <a:r>
              <a:rPr lang="en-US" altLang="ko-KR" dirty="0" smtClean="0">
                <a:sym typeface="Wingdings" panose="05000000000000000000" pitchFamily="2" charset="2"/>
              </a:rPr>
              <a:t>(</a:t>
            </a:r>
            <a:r>
              <a:rPr lang="ko-KR" altLang="en-US" dirty="0" smtClean="0">
                <a:sym typeface="Wingdings" panose="05000000000000000000" pitchFamily="2" charset="2"/>
              </a:rPr>
              <a:t>동원건설산업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  <a:r>
              <a:rPr lang="ko-KR" altLang="en-US" dirty="0" smtClean="0">
                <a:sym typeface="Wingdings" panose="05000000000000000000" pitchFamily="2" charset="2"/>
              </a:rPr>
              <a:t>가 첨부한 파일은 삭제할 수 없습니다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   </a:t>
            </a:r>
            <a:r>
              <a:rPr lang="en-US" altLang="ko-KR" dirty="0">
                <a:sym typeface="Wingdings" panose="05000000000000000000" pitchFamily="2" charset="2"/>
              </a:rPr>
              <a:t>3) </a:t>
            </a:r>
            <a:r>
              <a:rPr lang="ko-KR" altLang="en-US" dirty="0">
                <a:sym typeface="Wingdings" panose="05000000000000000000" pitchFamily="2" charset="2"/>
              </a:rPr>
              <a:t>파일을 선택을 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다운로드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클릭하면 파일을 다운로드 받을 수 있습니다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 </a:t>
            </a:r>
            <a:r>
              <a:rPr lang="ko-KR" altLang="en-US" dirty="0" smtClean="0">
                <a:sym typeface="Wingdings" panose="05000000000000000000" pitchFamily="2" charset="2"/>
              </a:rPr>
              <a:t>다중 </a:t>
            </a:r>
            <a:r>
              <a:rPr lang="ko-KR" altLang="en-US" dirty="0">
                <a:sym typeface="Wingdings" panose="05000000000000000000" pitchFamily="2" charset="2"/>
              </a:rPr>
              <a:t>선택 시 </a:t>
            </a:r>
            <a:r>
              <a:rPr lang="en-US" altLang="ko-KR" dirty="0">
                <a:sym typeface="Wingdings" panose="05000000000000000000" pitchFamily="2" charset="2"/>
              </a:rPr>
              <a:t>download.zip </a:t>
            </a:r>
            <a:r>
              <a:rPr lang="ko-KR" altLang="en-US" dirty="0">
                <a:sym typeface="Wingdings" panose="05000000000000000000" pitchFamily="2" charset="2"/>
              </a:rPr>
              <a:t>이름으로 </a:t>
            </a:r>
            <a:r>
              <a:rPr lang="ko-KR" altLang="en-US" dirty="0" smtClean="0">
                <a:sym typeface="Wingdings" panose="05000000000000000000" pitchFamily="2" charset="2"/>
              </a:rPr>
              <a:t>다운로드 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※ </a:t>
            </a:r>
            <a:r>
              <a:rPr lang="ko-KR" altLang="en-US" dirty="0" smtClean="0">
                <a:sym typeface="Wingdings" panose="05000000000000000000" pitchFamily="2" charset="2"/>
              </a:rPr>
              <a:t>아래 메시지가 나타나는 경우에는 확인버튼을 클릭하여 해당 프로그램을 설치하세요</a:t>
            </a:r>
            <a:r>
              <a:rPr lang="en-US" altLang="ko-KR" dirty="0" smtClean="0">
                <a:sym typeface="Wingdings" panose="05000000000000000000" pitchFamily="2" charset="2"/>
              </a:rPr>
              <a:t>.(</a:t>
            </a:r>
            <a:r>
              <a:rPr lang="ko-KR" altLang="en-US" dirty="0" smtClean="0">
                <a:sym typeface="Wingdings" panose="05000000000000000000" pitchFamily="2" charset="2"/>
              </a:rPr>
              <a:t>전자서명 컴포넌트 설치필요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           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670" y="4005064"/>
            <a:ext cx="3168000" cy="12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" y="1555200"/>
            <a:ext cx="90720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</a:t>
            </a:r>
            <a:r>
              <a:rPr lang="ko-KR" altLang="en-US" dirty="0" smtClean="0"/>
              <a:t>계약 </a:t>
            </a:r>
            <a:r>
              <a:rPr lang="en-US" altLang="ko-KR" dirty="0" smtClean="0"/>
              <a:t>〉 </a:t>
            </a:r>
            <a:r>
              <a:rPr lang="ko-KR" altLang="en-US" dirty="0" smtClean="0"/>
              <a:t>계약관리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</a:t>
            </a:r>
            <a:r>
              <a:rPr lang="ko-KR" altLang="en-US" dirty="0" smtClean="0"/>
              <a:t>계약 </a:t>
            </a:r>
            <a:r>
              <a:rPr lang="ko-KR" altLang="en-US" dirty="0"/>
              <a:t>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청구명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계약기간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smtClean="0"/>
              <a:t>계약 </a:t>
            </a:r>
            <a:r>
              <a:rPr lang="ko-KR" altLang="en-US" dirty="0"/>
              <a:t>정보를 가져옵니다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온라인 계약인 경우 전자서명을 진행해야 합니다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2" name="직사각형 1"/>
          <p:cNvSpPr/>
          <p:nvPr/>
        </p:nvSpPr>
        <p:spPr>
          <a:xfrm>
            <a:off x="1522028" y="2126428"/>
            <a:ext cx="4367075" cy="18034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>
            <a:off x="5961136" y="1968962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522028" y="2356236"/>
            <a:ext cx="7974771" cy="573222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270234" y="2184962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7977336" y="1576888"/>
            <a:ext cx="720080" cy="1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" y="1555200"/>
            <a:ext cx="90720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계약 </a:t>
            </a:r>
            <a:r>
              <a:rPr lang="en-US" altLang="ko-KR" dirty="0"/>
              <a:t>〉 </a:t>
            </a:r>
            <a:r>
              <a:rPr lang="ko-KR" altLang="en-US" dirty="0"/>
              <a:t>계약관리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계약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청구명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계약기간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계약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온라인 계약인 경우 전자서명을 진행해야 합니다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479951" y="2290703"/>
            <a:ext cx="7993057" cy="4090625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281810" y="2085166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3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7938542" y="1543636"/>
            <a:ext cx="720080" cy="1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" y="1555200"/>
            <a:ext cx="90720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계약 </a:t>
            </a:r>
            <a:r>
              <a:rPr lang="en-US" altLang="ko-KR" dirty="0"/>
              <a:t>〉 </a:t>
            </a:r>
            <a:r>
              <a:rPr lang="ko-KR" altLang="en-US" dirty="0"/>
              <a:t>계약관리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계약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청구명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계약기간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계약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온라인 계약인 경우 전자서명을 진행해야 합니다</a:t>
            </a:r>
            <a:r>
              <a:rPr lang="en-US" altLang="ko-KR" dirty="0"/>
              <a:t>.</a:t>
            </a:r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305601" y="2093961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4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79951" y="2290703"/>
            <a:ext cx="7993057" cy="4090625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7938542" y="1543636"/>
            <a:ext cx="720080" cy="1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" y="1555200"/>
            <a:ext cx="90720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계약 </a:t>
            </a:r>
            <a:r>
              <a:rPr lang="en-US" altLang="ko-KR" dirty="0"/>
              <a:t>〉 </a:t>
            </a:r>
            <a:r>
              <a:rPr lang="ko-KR" altLang="en-US" dirty="0"/>
              <a:t>계약관리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계약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청구명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계약기간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계약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온라인 계약인 경우 전자서명을 진행해야 합니다</a:t>
            </a:r>
            <a:r>
              <a:rPr lang="en-US" altLang="ko-KR" dirty="0"/>
              <a:t>.</a:t>
            </a:r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352054" y="2208538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5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79951" y="2348881"/>
            <a:ext cx="7993057" cy="4032448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7966252" y="1565804"/>
            <a:ext cx="720080" cy="1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" y="1555200"/>
            <a:ext cx="90720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계약 </a:t>
            </a:r>
            <a:r>
              <a:rPr lang="en-US" altLang="ko-KR" dirty="0"/>
              <a:t>〉 </a:t>
            </a:r>
            <a:r>
              <a:rPr lang="ko-KR" altLang="en-US" dirty="0"/>
              <a:t>계약관리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계약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청구명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계약기간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계약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온라인 계약인 경우 전자서명을 진행해야 합니다</a:t>
            </a:r>
            <a:r>
              <a:rPr lang="en-US" altLang="ko-KR" dirty="0"/>
              <a:t>.</a:t>
            </a:r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298305" y="2208538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</a:rPr>
              <a:t>6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63325" y="2348881"/>
            <a:ext cx="7993057" cy="4032448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7955168" y="1565804"/>
            <a:ext cx="720080" cy="1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자재 </a:t>
            </a:r>
            <a:r>
              <a:rPr lang="en-US" altLang="ko-KR" dirty="0" smtClean="0"/>
              <a:t>〉 </a:t>
            </a:r>
            <a:r>
              <a:rPr lang="ko-KR" altLang="en-US" dirty="0" smtClean="0"/>
              <a:t>회원가입</a:t>
            </a:r>
            <a:endParaRPr lang="ko-KR" alt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2" y="1070313"/>
            <a:ext cx="1691472" cy="212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3"/>
          <a:srcRect l="25518" t="10892" r="25337" b="-515"/>
          <a:stretch/>
        </p:blipFill>
        <p:spPr>
          <a:xfrm>
            <a:off x="2200474" y="1038338"/>
            <a:ext cx="2196000" cy="21775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/>
          <a:srcRect l="25518" t="10967" r="25337" b="9579"/>
          <a:stretch/>
        </p:blipFill>
        <p:spPr>
          <a:xfrm>
            <a:off x="4440867" y="1038338"/>
            <a:ext cx="2448000" cy="215200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5"/>
          <a:srcRect l="25899" t="11556" r="25428" b="12181"/>
          <a:stretch/>
        </p:blipFill>
        <p:spPr>
          <a:xfrm>
            <a:off x="6960875" y="1038338"/>
            <a:ext cx="2484000" cy="2152000"/>
          </a:xfrm>
          <a:prstGeom prst="rect">
            <a:avLst/>
          </a:prstGeom>
        </p:spPr>
      </p:pic>
      <p:sp>
        <p:nvSpPr>
          <p:cNvPr id="26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1352599" y="3933056"/>
            <a:ext cx="8137475" cy="2520132"/>
          </a:xfrm>
        </p:spPr>
        <p:txBody>
          <a:bodyPr/>
          <a:lstStyle/>
          <a:p>
            <a:r>
              <a:rPr lang="ko-KR" altLang="en-US" dirty="0" smtClean="0"/>
              <a:t>동원 </a:t>
            </a:r>
            <a:r>
              <a:rPr lang="ko-KR" altLang="en-US" dirty="0" err="1" smtClean="0"/>
              <a:t>파트너스를</a:t>
            </a:r>
            <a:r>
              <a:rPr lang="ko-KR" altLang="en-US" dirty="0" smtClean="0"/>
              <a:t> 사용하기 위한 회원가입 화면입니다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1) </a:t>
            </a:r>
            <a:r>
              <a:rPr lang="ko-KR" altLang="en-US" dirty="0" smtClean="0"/>
              <a:t>신규등</a:t>
            </a:r>
            <a:r>
              <a:rPr lang="ko-KR" altLang="en-US" dirty="0"/>
              <a:t>록</a:t>
            </a:r>
            <a:r>
              <a:rPr lang="ko-KR" altLang="en-US" dirty="0" smtClean="0"/>
              <a:t> 버튼을 클릭합니다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en-US" altLang="ko-KR" dirty="0"/>
              <a:t>2</a:t>
            </a:r>
            <a:r>
              <a:rPr lang="en-US" altLang="ko-KR" dirty="0" smtClean="0"/>
              <a:t>) </a:t>
            </a:r>
            <a:r>
              <a:rPr lang="ko-KR" altLang="en-US" dirty="0" smtClean="0"/>
              <a:t>정보이용동의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이용약관 및 개인정보 수집 이용 동의 절차로 필수적으로 체크해야 다음 단계로 진행 가능합니다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3</a:t>
            </a:r>
            <a:r>
              <a:rPr lang="en-US" altLang="ko-KR" dirty="0" smtClean="0"/>
              <a:t>) </a:t>
            </a:r>
            <a:r>
              <a:rPr lang="ko-KR" altLang="en-US" dirty="0" smtClean="0"/>
              <a:t>기본정보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사업자번호</a:t>
            </a:r>
            <a:r>
              <a:rPr lang="en-US" altLang="ko-KR" dirty="0" smtClean="0"/>
              <a:t>/ID/</a:t>
            </a:r>
            <a:r>
              <a:rPr lang="ko-KR" altLang="en-US" dirty="0" smtClean="0"/>
              <a:t>비밀번호</a:t>
            </a:r>
            <a:r>
              <a:rPr lang="en-US" altLang="ko-KR" dirty="0" smtClean="0"/>
              <a:t>/</a:t>
            </a:r>
            <a:r>
              <a:rPr lang="ko-KR" altLang="en-US" dirty="0" smtClean="0"/>
              <a:t>회사명</a:t>
            </a:r>
            <a:r>
              <a:rPr lang="en-US" altLang="ko-KR" dirty="0" smtClean="0"/>
              <a:t>/</a:t>
            </a:r>
            <a:r>
              <a:rPr lang="ko-KR" altLang="en-US" dirty="0" smtClean="0"/>
              <a:t>대표자명</a:t>
            </a:r>
            <a:r>
              <a:rPr lang="en-US" altLang="ko-KR" dirty="0" smtClean="0"/>
              <a:t>/</a:t>
            </a:r>
            <a:r>
              <a:rPr lang="ko-KR" altLang="en-US" dirty="0" smtClean="0"/>
              <a:t>거래유형 등 정보를 입력합니다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-</a:t>
            </a:r>
            <a:r>
              <a:rPr lang="ko-KR" altLang="en-US" dirty="0" smtClean="0"/>
              <a:t>사업자번호 중복체크는 필수적으로 진행되어야 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-ID</a:t>
            </a:r>
            <a:r>
              <a:rPr lang="ko-KR" altLang="en-US" dirty="0" smtClean="0"/>
              <a:t>는 사업자번호와 동일하게 등록되며 사용자가 임의적으로 수정할 수 없습니다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-</a:t>
            </a:r>
            <a:r>
              <a:rPr lang="ko-KR" altLang="en-US" dirty="0" smtClean="0"/>
              <a:t>비밀번호는 생성규칙에 맞게 설정하여 주십시오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-</a:t>
            </a:r>
            <a:r>
              <a:rPr lang="ko-KR" altLang="en-US" dirty="0" smtClean="0"/>
              <a:t>거래유형</a:t>
            </a:r>
            <a:r>
              <a:rPr lang="en-US" altLang="ko-KR" dirty="0" smtClean="0"/>
              <a:t>[</a:t>
            </a:r>
            <a:r>
              <a:rPr lang="ko-KR" altLang="en-US" dirty="0" smtClean="0"/>
              <a:t>외주</a:t>
            </a:r>
            <a:r>
              <a:rPr lang="en-US" altLang="ko-KR" dirty="0" smtClean="0"/>
              <a:t>/</a:t>
            </a:r>
            <a:r>
              <a:rPr lang="ko-KR" altLang="en-US" dirty="0" smtClean="0"/>
              <a:t>자재</a:t>
            </a:r>
            <a:r>
              <a:rPr lang="en-US" altLang="ko-KR" dirty="0" smtClean="0"/>
              <a:t>]</a:t>
            </a:r>
            <a:r>
              <a:rPr lang="ko-KR" altLang="en-US" dirty="0" smtClean="0"/>
              <a:t>에 따라서</a:t>
            </a:r>
            <a:r>
              <a:rPr lang="en-US" altLang="ko-KR" dirty="0"/>
              <a:t> </a:t>
            </a:r>
            <a:r>
              <a:rPr lang="ko-KR" altLang="en-US" dirty="0" smtClean="0"/>
              <a:t>사용하는 메뉴가 다르게 설정됩니다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입력에 주의하시기 바랍니다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잘못 설정하여 회원 가입된 경우에는 동원건설산업 담당자에게 요청하여 정보를 변경 하시기 바랍니다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/>
              <a:t>4</a:t>
            </a:r>
            <a:r>
              <a:rPr lang="en-US" altLang="ko-KR" dirty="0" smtClean="0"/>
              <a:t>) </a:t>
            </a:r>
            <a:r>
              <a:rPr lang="ko-KR" altLang="en-US" dirty="0" smtClean="0"/>
              <a:t>상세정보</a:t>
            </a:r>
            <a:r>
              <a:rPr lang="en-US" altLang="ko-KR" dirty="0" smtClean="0"/>
              <a:t>: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업태</a:t>
            </a:r>
            <a:r>
              <a:rPr lang="en-US" altLang="ko-KR" dirty="0" smtClean="0"/>
              <a:t>/</a:t>
            </a:r>
            <a:r>
              <a:rPr lang="ko-KR" altLang="en-US" dirty="0" smtClean="0"/>
              <a:t>업종</a:t>
            </a:r>
            <a:r>
              <a:rPr lang="en-US" altLang="ko-KR" dirty="0" smtClean="0"/>
              <a:t>/</a:t>
            </a:r>
            <a:r>
              <a:rPr lang="ko-KR" altLang="en-US" dirty="0" smtClean="0"/>
              <a:t>담당자 정보를 입력합니다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-</a:t>
            </a:r>
            <a:r>
              <a:rPr lang="ko-KR" altLang="en-US" dirty="0" smtClean="0"/>
              <a:t>담당자 정보는 </a:t>
            </a:r>
            <a:r>
              <a:rPr lang="en-US" altLang="ko-KR" dirty="0" smtClean="0"/>
              <a:t>[</a:t>
            </a:r>
            <a:r>
              <a:rPr lang="ko-KR" altLang="en-US" dirty="0" smtClean="0"/>
              <a:t>전자메일 또는 </a:t>
            </a:r>
            <a:r>
              <a:rPr lang="en-US" altLang="ko-KR" dirty="0" smtClean="0"/>
              <a:t>SMS] </a:t>
            </a:r>
            <a:r>
              <a:rPr lang="ko-KR" altLang="en-US" dirty="0" smtClean="0"/>
              <a:t>발송 용도로 활용됩니다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정확하게 입력하시기 바랍니다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회원가입 후 정상적으로 로그인 되는 경우에는 직접 변경 가능합니다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 smtClean="0"/>
          </a:p>
        </p:txBody>
      </p:sp>
      <p:sp>
        <p:nvSpPr>
          <p:cNvPr id="27" name="직사각형 26"/>
          <p:cNvSpPr/>
          <p:nvPr/>
        </p:nvSpPr>
        <p:spPr>
          <a:xfrm>
            <a:off x="476094" y="1031870"/>
            <a:ext cx="1692000" cy="2158468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2208863" y="1031869"/>
            <a:ext cx="2159996" cy="215846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4468482" y="1038339"/>
            <a:ext cx="2420385" cy="2152000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>
            <a:spLocks noChangeAspect="1"/>
          </p:cNvSpPr>
          <p:nvPr/>
        </p:nvSpPr>
        <p:spPr>
          <a:xfrm>
            <a:off x="2199918" y="876760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31" name="타원 30"/>
          <p:cNvSpPr>
            <a:spLocks noChangeAspect="1"/>
          </p:cNvSpPr>
          <p:nvPr/>
        </p:nvSpPr>
        <p:spPr>
          <a:xfrm>
            <a:off x="4440867" y="876760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3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960875" y="1038338"/>
            <a:ext cx="2484000" cy="2152000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>
            <a:spLocks noChangeAspect="1"/>
          </p:cNvSpPr>
          <p:nvPr/>
        </p:nvSpPr>
        <p:spPr>
          <a:xfrm>
            <a:off x="476622" y="876760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34" name="타원 33"/>
          <p:cNvSpPr>
            <a:spLocks noChangeAspect="1"/>
          </p:cNvSpPr>
          <p:nvPr/>
        </p:nvSpPr>
        <p:spPr>
          <a:xfrm>
            <a:off x="6926963" y="876760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4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746969" y="2466589"/>
            <a:ext cx="397719" cy="16230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69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" y="1555200"/>
            <a:ext cx="90720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계약 </a:t>
            </a:r>
            <a:r>
              <a:rPr lang="en-US" altLang="ko-KR" dirty="0"/>
              <a:t>〉 </a:t>
            </a:r>
            <a:r>
              <a:rPr lang="ko-KR" altLang="en-US" dirty="0"/>
              <a:t>계약관리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계약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청구명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/>
              <a:t>계약기간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계약 정보를 가져옵니다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온라인 계약인 경우 전자서명을 진행해야 합니다</a:t>
            </a:r>
            <a:r>
              <a:rPr lang="en-US" altLang="ko-KR" dirty="0"/>
              <a:t>.</a:t>
            </a:r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370482" y="2118139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</a:rPr>
              <a:t>6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79951" y="2326713"/>
            <a:ext cx="7993057" cy="4032448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7966252" y="1560262"/>
            <a:ext cx="720080" cy="1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계약 </a:t>
            </a:r>
            <a:r>
              <a:rPr lang="en-US" altLang="ko-KR" dirty="0"/>
              <a:t>〉 </a:t>
            </a:r>
            <a:r>
              <a:rPr lang="ko-KR" altLang="en-US" dirty="0"/>
              <a:t>계약관리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계약 정보 조회</a:t>
            </a:r>
            <a:endParaRPr lang="en-US" altLang="ko-KR" dirty="0" smtClean="0"/>
          </a:p>
          <a:p>
            <a:r>
              <a:rPr lang="en-US" altLang="ko-KR" dirty="0" smtClean="0"/>
              <a:t>   1) </a:t>
            </a:r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err="1"/>
              <a:t>현장명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청구명</a:t>
            </a:r>
            <a:r>
              <a:rPr lang="en-US" altLang="ko-KR" dirty="0"/>
              <a:t>, </a:t>
            </a:r>
            <a:r>
              <a:rPr lang="ko-KR" altLang="en-US" dirty="0"/>
              <a:t>진행상태</a:t>
            </a:r>
            <a:r>
              <a:rPr lang="en-US" altLang="ko-KR" dirty="0"/>
              <a:t>, </a:t>
            </a:r>
            <a:r>
              <a:rPr lang="ko-KR" altLang="en-US" dirty="0" smtClean="0"/>
              <a:t>계약기간</a:t>
            </a:r>
            <a:r>
              <a:rPr lang="en-US" altLang="ko-KR" dirty="0" smtClean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smtClean="0"/>
              <a:t>계약 정보를 </a:t>
            </a:r>
            <a:r>
              <a:rPr lang="ko-KR" altLang="en-US" dirty="0"/>
              <a:t>가져옵니다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협력업체에 한하여 정보는 조회됩니다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계약 목록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1) </a:t>
            </a:r>
            <a:r>
              <a:rPr lang="ko-KR" altLang="en-US" dirty="0" smtClean="0"/>
              <a:t>계약송부 건을 확인 한 후 온라인 계약인 경우 전자서명을 진행하세요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smtClean="0"/>
              <a:t>오프라인 계약인 경우에는 </a:t>
            </a:r>
            <a:r>
              <a:rPr lang="ko-KR" altLang="en-US" dirty="0" err="1" smtClean="0"/>
              <a:t>시공사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동원건설산업</a:t>
            </a:r>
            <a:r>
              <a:rPr lang="en-US" altLang="ko-KR" dirty="0" smtClean="0"/>
              <a:t>) </a:t>
            </a:r>
            <a:r>
              <a:rPr lang="ko-KR" altLang="en-US" dirty="0" smtClean="0"/>
              <a:t>담당자가 계약완료를 하는 경우입니다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오프라인 계약은 별개로 진행됩니다</a:t>
            </a:r>
            <a:r>
              <a:rPr lang="en-US" altLang="ko-KR" dirty="0" smtClean="0"/>
              <a:t>.)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계약정보</a:t>
            </a:r>
            <a:endParaRPr lang="en-US" altLang="ko-KR" dirty="0"/>
          </a:p>
          <a:p>
            <a:r>
              <a:rPr lang="en-US" altLang="ko-KR" dirty="0"/>
              <a:t>   1) </a:t>
            </a:r>
            <a:r>
              <a:rPr lang="ko-KR" altLang="en-US" dirty="0" smtClean="0"/>
              <a:t>계약금액 정보를 확인한 후 온라인 계약 건인 경우 전자서명을 진행하세요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   2</a:t>
            </a:r>
            <a:r>
              <a:rPr lang="en-US" altLang="ko-KR" dirty="0" smtClean="0"/>
              <a:t>) </a:t>
            </a:r>
            <a:r>
              <a:rPr lang="ko-KR" altLang="en-US" dirty="0" smtClean="0"/>
              <a:t>계약서명</a:t>
            </a:r>
            <a:r>
              <a:rPr lang="en-US" altLang="ko-KR" dirty="0" smtClean="0"/>
              <a:t>/</a:t>
            </a:r>
            <a:r>
              <a:rPr lang="ko-KR" altLang="en-US" dirty="0" smtClean="0"/>
              <a:t>계약반려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- </a:t>
            </a:r>
            <a:r>
              <a:rPr lang="ko-KR" altLang="en-US" dirty="0" smtClean="0"/>
              <a:t>계약서명</a:t>
            </a:r>
            <a:r>
              <a:rPr lang="en-US" altLang="ko-KR" dirty="0" smtClean="0"/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범용 공인인증서를 사용하여 전자서명을 해야 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- </a:t>
            </a:r>
            <a:r>
              <a:rPr lang="ko-KR" altLang="en-US" dirty="0" smtClean="0">
                <a:sym typeface="Wingdings" panose="05000000000000000000" pitchFamily="2" charset="2"/>
              </a:rPr>
              <a:t>계약반려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반려사유를 입력한 후 계약반려 처리됩니다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</a:t>
            </a:r>
            <a:r>
              <a:rPr lang="en-US" altLang="ko-KR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계약반려 시 범용 공인인증서를 사용하여 전자서명을 해야 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/>
              <a:t>   </a:t>
            </a:r>
          </a:p>
          <a:p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     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/>
          <a:srcRect l="36854" t="21113" r="36686" b="22404"/>
          <a:stretch/>
        </p:blipFill>
        <p:spPr>
          <a:xfrm>
            <a:off x="1784648" y="3839345"/>
            <a:ext cx="1764000" cy="20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계약 </a:t>
            </a:r>
            <a:r>
              <a:rPr lang="en-US" altLang="ko-KR" dirty="0"/>
              <a:t>〉 </a:t>
            </a:r>
            <a:r>
              <a:rPr lang="ko-KR" altLang="en-US" dirty="0"/>
              <a:t>계약관리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4. </a:t>
            </a:r>
            <a:r>
              <a:rPr lang="ko-KR" altLang="en-US" dirty="0" smtClean="0">
                <a:sym typeface="Wingdings" panose="05000000000000000000" pitchFamily="2" charset="2"/>
              </a:rPr>
              <a:t>대금정보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1) </a:t>
            </a:r>
            <a:r>
              <a:rPr lang="ko-KR" altLang="en-US" dirty="0" smtClean="0">
                <a:sym typeface="Wingdings" panose="05000000000000000000" pitchFamily="2" charset="2"/>
              </a:rPr>
              <a:t>대금지급정보를 확인할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2) </a:t>
            </a:r>
            <a:r>
              <a:rPr lang="ko-KR" altLang="en-US" dirty="0" smtClean="0">
                <a:sym typeface="Wingdings" panose="05000000000000000000" pitchFamily="2" charset="2"/>
              </a:rPr>
              <a:t>각종 보증정보를 </a:t>
            </a:r>
            <a:r>
              <a:rPr lang="ko-KR" altLang="en-US" dirty="0">
                <a:sym typeface="Wingdings" panose="05000000000000000000" pitchFamily="2" charset="2"/>
              </a:rPr>
              <a:t>확인할 수 있습니다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3) </a:t>
            </a:r>
            <a:r>
              <a:rPr lang="ko-KR" altLang="en-US" dirty="0" smtClean="0">
                <a:sym typeface="Wingdings" panose="05000000000000000000" pitchFamily="2" charset="2"/>
              </a:rPr>
              <a:t>인지세</a:t>
            </a:r>
            <a:r>
              <a:rPr lang="en-US" altLang="ko-KR" dirty="0" smtClean="0">
                <a:sym typeface="Wingdings" panose="05000000000000000000" pitchFamily="2" charset="2"/>
              </a:rPr>
              <a:t>(</a:t>
            </a:r>
            <a:r>
              <a:rPr lang="ko-KR" altLang="en-US" dirty="0" err="1" smtClean="0">
                <a:sym typeface="Wingdings" panose="05000000000000000000" pitchFamily="2" charset="2"/>
              </a:rPr>
              <a:t>협력사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err="1" smtClean="0">
                <a:sym typeface="Wingdings" panose="05000000000000000000" pitchFamily="2" charset="2"/>
              </a:rPr>
              <a:t>시공사</a:t>
            </a:r>
            <a:r>
              <a:rPr lang="en-US" altLang="ko-KR" dirty="0" smtClean="0">
                <a:sym typeface="Wingdings" panose="05000000000000000000" pitchFamily="2" charset="2"/>
              </a:rPr>
              <a:t>) </a:t>
            </a:r>
            <a:r>
              <a:rPr lang="ko-KR" altLang="en-US" dirty="0" smtClean="0">
                <a:sym typeface="Wingdings" panose="05000000000000000000" pitchFamily="2" charset="2"/>
              </a:rPr>
              <a:t>정보를 </a:t>
            </a:r>
            <a:r>
              <a:rPr lang="ko-KR" altLang="en-US" dirty="0">
                <a:sym typeface="Wingdings" panose="05000000000000000000" pitchFamily="2" charset="2"/>
              </a:rPr>
              <a:t>확인할 수 있습니다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5. </a:t>
            </a:r>
            <a:r>
              <a:rPr lang="ko-KR" altLang="en-US" dirty="0" smtClean="0">
                <a:sym typeface="Wingdings" panose="05000000000000000000" pitchFamily="2" charset="2"/>
              </a:rPr>
              <a:t>계약내역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당해 계약 건의 계약내역 정보를 확인할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6. </a:t>
            </a:r>
            <a:r>
              <a:rPr lang="ko-KR" altLang="en-US" dirty="0">
                <a:sym typeface="Wingdings" panose="05000000000000000000" pitchFamily="2" charset="2"/>
              </a:rPr>
              <a:t>증권정보</a:t>
            </a:r>
            <a:r>
              <a:rPr lang="en-US" altLang="ko-KR" dirty="0">
                <a:sym typeface="Wingdings" panose="05000000000000000000" pitchFamily="2" charset="2"/>
              </a:rPr>
              <a:t>: </a:t>
            </a:r>
            <a:r>
              <a:rPr lang="ko-KR" altLang="en-US" dirty="0">
                <a:sym typeface="Wingdings" panose="05000000000000000000" pitchFamily="2" charset="2"/>
              </a:rPr>
              <a:t>당해 계약 건의 증권정보를 확인할 수 있습니다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 </a:t>
            </a:r>
            <a:r>
              <a:rPr lang="ko-KR" altLang="en-US" dirty="0">
                <a:sym typeface="Wingdings" panose="05000000000000000000" pitchFamily="2" charset="2"/>
              </a:rPr>
              <a:t>필수 입력 증권으로 지정된 </a:t>
            </a:r>
            <a:r>
              <a:rPr lang="ko-KR" altLang="en-US" dirty="0" smtClean="0">
                <a:sym typeface="Wingdings" panose="05000000000000000000" pitchFamily="2" charset="2"/>
              </a:rPr>
              <a:t>증권정보를 </a:t>
            </a:r>
            <a:r>
              <a:rPr lang="ko-KR" altLang="en-US" dirty="0">
                <a:sym typeface="Wingdings" panose="05000000000000000000" pitchFamily="2" charset="2"/>
              </a:rPr>
              <a:t>입력하지 않으면 계약서명을 할 수 없습니다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7. </a:t>
            </a:r>
            <a:r>
              <a:rPr lang="ko-KR" altLang="en-US" dirty="0">
                <a:sym typeface="Wingdings" panose="05000000000000000000" pitchFamily="2" charset="2"/>
              </a:rPr>
              <a:t>첨부파일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1) ‘</a:t>
            </a:r>
            <a:r>
              <a:rPr lang="ko-KR" altLang="en-US" dirty="0">
                <a:sym typeface="Wingdings" panose="05000000000000000000" pitchFamily="2" charset="2"/>
              </a:rPr>
              <a:t>파일추가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클릭하시면 파일 추가 </a:t>
            </a:r>
            <a:r>
              <a:rPr lang="ko-KR" altLang="en-US" dirty="0" err="1">
                <a:sym typeface="Wingdings" panose="05000000000000000000" pitchFamily="2" charset="2"/>
              </a:rPr>
              <a:t>팝업창이</a:t>
            </a:r>
            <a:r>
              <a:rPr lang="ko-KR" altLang="en-US" dirty="0">
                <a:sym typeface="Wingdings" panose="05000000000000000000" pitchFamily="2" charset="2"/>
              </a:rPr>
              <a:t> 표시되고 첨부 하려는 파일을 선택하고 열기 버튼을 클릭하면 파일이 추가되고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저장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</a:p>
          <a:p>
            <a:r>
              <a:rPr lang="ko-KR" altLang="en-US" dirty="0">
                <a:sym typeface="Wingdings" panose="05000000000000000000" pitchFamily="2" charset="2"/>
              </a:rPr>
              <a:t>      버튼을 클릭하여 파일이 저장합니다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2) </a:t>
            </a:r>
            <a:r>
              <a:rPr lang="ko-KR" altLang="en-US" dirty="0">
                <a:sym typeface="Wingdings" panose="05000000000000000000" pitchFamily="2" charset="2"/>
              </a:rPr>
              <a:t>파일을 선택을 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파일삭제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클릭을 하면 화면에서 파일이 없어지지만 저장 버튼을 클릭해야 실재로 삭제됩니다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   </a:t>
            </a:r>
            <a:r>
              <a:rPr lang="ko-KR" altLang="en-US" dirty="0" err="1">
                <a:sym typeface="Wingdings" panose="05000000000000000000" pitchFamily="2" charset="2"/>
              </a:rPr>
              <a:t>시공사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>
                <a:sym typeface="Wingdings" panose="05000000000000000000" pitchFamily="2" charset="2"/>
              </a:rPr>
              <a:t>동원건설산업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r>
              <a:rPr lang="ko-KR" altLang="en-US" dirty="0">
                <a:sym typeface="Wingdings" panose="05000000000000000000" pitchFamily="2" charset="2"/>
              </a:rPr>
              <a:t>가 첨부한 파일은 삭제할 수 없습니다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3) </a:t>
            </a:r>
            <a:r>
              <a:rPr lang="ko-KR" altLang="en-US" dirty="0">
                <a:sym typeface="Wingdings" panose="05000000000000000000" pitchFamily="2" charset="2"/>
              </a:rPr>
              <a:t>파일을 선택을 하고 </a:t>
            </a: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다운로드</a:t>
            </a:r>
            <a:r>
              <a:rPr lang="en-US" altLang="ko-KR" dirty="0">
                <a:sym typeface="Wingdings" panose="05000000000000000000" pitchFamily="2" charset="2"/>
              </a:rPr>
              <a:t>’</a:t>
            </a:r>
            <a:r>
              <a:rPr lang="ko-KR" altLang="en-US" dirty="0">
                <a:sym typeface="Wingdings" panose="05000000000000000000" pitchFamily="2" charset="2"/>
              </a:rPr>
              <a:t> 버튼을 클릭하면 파일을 다운로드 받을 수 있습니다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   </a:t>
            </a:r>
            <a:r>
              <a:rPr lang="ko-KR" altLang="en-US" dirty="0">
                <a:sym typeface="Wingdings" panose="05000000000000000000" pitchFamily="2" charset="2"/>
              </a:rPr>
              <a:t>다중 선택 시 </a:t>
            </a:r>
            <a:r>
              <a:rPr lang="en-US" altLang="ko-KR" dirty="0">
                <a:sym typeface="Wingdings" panose="05000000000000000000" pitchFamily="2" charset="2"/>
              </a:rPr>
              <a:t>download.zip </a:t>
            </a:r>
            <a:r>
              <a:rPr lang="ko-KR" altLang="en-US" dirty="0">
                <a:sym typeface="Wingdings" panose="05000000000000000000" pitchFamily="2" charset="2"/>
              </a:rPr>
              <a:t>이름으로 다운로드 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※ </a:t>
            </a:r>
            <a:r>
              <a:rPr lang="ko-KR" altLang="en-US" dirty="0">
                <a:sym typeface="Wingdings" panose="05000000000000000000" pitchFamily="2" charset="2"/>
              </a:rPr>
              <a:t>아래 메시지가 나타나는 경우에는 확인버튼을 클릭하여 해당 프로그램을 설치하세요</a:t>
            </a:r>
            <a:r>
              <a:rPr lang="en-US" altLang="ko-KR" dirty="0">
                <a:sym typeface="Wingdings" panose="05000000000000000000" pitchFamily="2" charset="2"/>
              </a:rPr>
              <a:t>.(</a:t>
            </a:r>
            <a:r>
              <a:rPr lang="ko-KR" altLang="en-US" dirty="0">
                <a:sym typeface="Wingdings" panose="05000000000000000000" pitchFamily="2" charset="2"/>
              </a:rPr>
              <a:t>전자서명 컴포넌트 설치필요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24" y="4509120"/>
            <a:ext cx="3168000" cy="12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자재 </a:t>
            </a:r>
            <a:r>
              <a:rPr lang="en-US" altLang="ko-KR" dirty="0"/>
              <a:t>〉 </a:t>
            </a:r>
            <a:r>
              <a:rPr lang="en-US" altLang="ko-KR" dirty="0" err="1" smtClean="0"/>
              <a:t>Dashbords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회원가입 승인된 이후 로그인하면 최초로 나타나는 화면입니다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자재 협력업체가 사용할 수 있는 메뉴와 단위 업무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현설</a:t>
            </a:r>
            <a:r>
              <a:rPr lang="en-US" altLang="ko-KR" dirty="0" smtClean="0"/>
              <a:t>/</a:t>
            </a:r>
            <a:r>
              <a:rPr lang="ko-KR" altLang="en-US" dirty="0" smtClean="0"/>
              <a:t>입찰</a:t>
            </a:r>
            <a:r>
              <a:rPr lang="en-US" altLang="ko-KR" dirty="0" smtClean="0"/>
              <a:t>/</a:t>
            </a:r>
            <a:r>
              <a:rPr lang="ko-KR" altLang="en-US" dirty="0" smtClean="0"/>
              <a:t>계약</a:t>
            </a:r>
            <a:r>
              <a:rPr lang="en-US" altLang="ko-KR" dirty="0" smtClean="0"/>
              <a:t>)</a:t>
            </a:r>
            <a:r>
              <a:rPr lang="ko-KR" altLang="en-US" dirty="0" smtClean="0"/>
              <a:t>별 진행대상 현황을 확인 할 수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또한 최근 공지사항 및 </a:t>
            </a:r>
            <a:r>
              <a:rPr lang="ko-KR" altLang="en-US" dirty="0" err="1" smtClean="0"/>
              <a:t>등록원</a:t>
            </a:r>
            <a:r>
              <a:rPr lang="ko-KR" altLang="en-US" dirty="0" smtClean="0"/>
              <a:t> 정보를 확인 할 수 있습니다</a:t>
            </a:r>
            <a:r>
              <a:rPr lang="en-US" altLang="ko-KR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565131"/>
            <a:ext cx="9073008" cy="481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타원 23"/>
          <p:cNvSpPr>
            <a:spLocks noChangeAspect="1"/>
          </p:cNvSpPr>
          <p:nvPr/>
        </p:nvSpPr>
        <p:spPr>
          <a:xfrm>
            <a:off x="316517" y="1766852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496616" y="2293375"/>
            <a:ext cx="7920880" cy="1710337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>
            <a:spLocks noChangeAspect="1"/>
          </p:cNvSpPr>
          <p:nvPr/>
        </p:nvSpPr>
        <p:spPr>
          <a:xfrm>
            <a:off x="9338858" y="2132856"/>
            <a:ext cx="222654" cy="2356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488595" y="4133038"/>
            <a:ext cx="3934809" cy="1312186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>
            <a:spLocks noChangeAspect="1"/>
          </p:cNvSpPr>
          <p:nvPr/>
        </p:nvSpPr>
        <p:spPr>
          <a:xfrm>
            <a:off x="5241032" y="3933056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3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457056" y="4133038"/>
            <a:ext cx="3960440" cy="1312186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>
            <a:spLocks noChangeAspect="1"/>
          </p:cNvSpPr>
          <p:nvPr/>
        </p:nvSpPr>
        <p:spPr>
          <a:xfrm>
            <a:off x="9298305" y="3941077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4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20688" y="1982851"/>
            <a:ext cx="908759" cy="1950205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/>
          <p:cNvPicPr preferRelativeResize="0">
            <a:picLocks/>
          </p:cNvPicPr>
          <p:nvPr/>
        </p:nvPicPr>
        <p:blipFill rotWithShape="1">
          <a:blip r:embed="rId3"/>
          <a:srcRect l="64293" t="76761" r="29357" b="20286"/>
          <a:stretch/>
        </p:blipFill>
        <p:spPr>
          <a:xfrm>
            <a:off x="5752548" y="4685410"/>
            <a:ext cx="540000" cy="119022"/>
          </a:xfrm>
          <a:prstGeom prst="rect">
            <a:avLst/>
          </a:prstGeom>
        </p:spPr>
      </p:pic>
      <p:pic>
        <p:nvPicPr>
          <p:cNvPr id="34" name="그림 33"/>
          <p:cNvPicPr preferRelativeResize="0">
            <a:picLocks/>
          </p:cNvPicPr>
          <p:nvPr/>
        </p:nvPicPr>
        <p:blipFill rotWithShape="1">
          <a:blip r:embed="rId3"/>
          <a:srcRect l="64293" t="76761" r="29357" b="20286"/>
          <a:stretch/>
        </p:blipFill>
        <p:spPr>
          <a:xfrm>
            <a:off x="5550579" y="4426354"/>
            <a:ext cx="1009823" cy="89423"/>
          </a:xfrm>
          <a:prstGeom prst="rect">
            <a:avLst/>
          </a:prstGeom>
        </p:spPr>
      </p:pic>
      <p:pic>
        <p:nvPicPr>
          <p:cNvPr id="35" name="그림 34"/>
          <p:cNvPicPr preferRelativeResize="0">
            <a:picLocks/>
          </p:cNvPicPr>
          <p:nvPr/>
        </p:nvPicPr>
        <p:blipFill rotWithShape="1">
          <a:blip r:embed="rId3"/>
          <a:srcRect l="64293" t="76761" r="29357" b="20286"/>
          <a:stretch/>
        </p:blipFill>
        <p:spPr>
          <a:xfrm>
            <a:off x="5806338" y="4559612"/>
            <a:ext cx="357690" cy="158418"/>
          </a:xfrm>
          <a:prstGeom prst="rect">
            <a:avLst/>
          </a:prstGeom>
        </p:spPr>
      </p:pic>
      <p:pic>
        <p:nvPicPr>
          <p:cNvPr id="38" name="그림 37"/>
          <p:cNvPicPr preferRelativeResize="0">
            <a:picLocks/>
          </p:cNvPicPr>
          <p:nvPr/>
        </p:nvPicPr>
        <p:blipFill rotWithShape="1">
          <a:blip r:embed="rId3"/>
          <a:srcRect l="64293" t="76761" r="29357" b="20286"/>
          <a:stretch/>
        </p:blipFill>
        <p:spPr>
          <a:xfrm>
            <a:off x="5766604" y="4998774"/>
            <a:ext cx="357690" cy="158418"/>
          </a:xfrm>
          <a:prstGeom prst="rect">
            <a:avLst/>
          </a:prstGeom>
        </p:spPr>
      </p:pic>
      <p:pic>
        <p:nvPicPr>
          <p:cNvPr id="39" name="그림 38"/>
          <p:cNvPicPr preferRelativeResize="0">
            <a:picLocks/>
          </p:cNvPicPr>
          <p:nvPr/>
        </p:nvPicPr>
        <p:blipFill rotWithShape="1">
          <a:blip r:embed="rId4"/>
          <a:srcRect l="41964" t="42670" r="51686" b="55854"/>
          <a:stretch/>
        </p:blipFill>
        <p:spPr>
          <a:xfrm>
            <a:off x="8319102" y="1647252"/>
            <a:ext cx="357690" cy="8713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6" y="1941200"/>
            <a:ext cx="847353" cy="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1329448" y="1961308"/>
            <a:ext cx="159148" cy="476083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>
            <a:spLocks noChangeAspect="1"/>
          </p:cNvSpPr>
          <p:nvPr/>
        </p:nvSpPr>
        <p:spPr>
          <a:xfrm>
            <a:off x="1408262" y="1768799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5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자재 </a:t>
            </a:r>
            <a:r>
              <a:rPr lang="en-US" altLang="ko-KR" dirty="0"/>
              <a:t>〉 </a:t>
            </a:r>
            <a:r>
              <a:rPr lang="en-US" altLang="ko-KR" dirty="0" err="1"/>
              <a:t>Dashbords</a:t>
            </a:r>
            <a:endParaRPr lang="ko-KR" altLang="en-US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05" y="1452248"/>
            <a:ext cx="2283519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1352599" y="836712"/>
            <a:ext cx="8137475" cy="5616476"/>
          </a:xfrm>
        </p:spPr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메뉴</a:t>
            </a:r>
            <a:r>
              <a:rPr lang="en-US" altLang="ko-KR" dirty="0" smtClean="0"/>
              <a:t>: </a:t>
            </a:r>
            <a:r>
              <a:rPr lang="ko-KR" altLang="en-US" dirty="0" smtClean="0"/>
              <a:t>회원가입 시 입력한 거래유형</a:t>
            </a:r>
            <a:r>
              <a:rPr lang="en-US" altLang="ko-KR" dirty="0" smtClean="0"/>
              <a:t>[</a:t>
            </a:r>
            <a:r>
              <a:rPr lang="ko-KR" altLang="en-US" dirty="0" smtClean="0"/>
              <a:t>자재</a:t>
            </a:r>
            <a:r>
              <a:rPr lang="en-US" altLang="ko-KR" dirty="0" smtClean="0"/>
              <a:t>]</a:t>
            </a:r>
            <a:r>
              <a:rPr lang="ko-KR" altLang="en-US" dirty="0" smtClean="0"/>
              <a:t>으로 사용할 수 있는 메뉴입니다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1) </a:t>
            </a:r>
            <a:r>
              <a:rPr lang="ko-KR" altLang="en-US" dirty="0"/>
              <a:t>자재 메뉴는</a:t>
            </a:r>
            <a:r>
              <a:rPr lang="en-US" altLang="ko-KR" dirty="0" smtClean="0"/>
              <a:t> [</a:t>
            </a:r>
            <a:r>
              <a:rPr lang="ko-KR" altLang="en-US" dirty="0" smtClean="0"/>
              <a:t>자</a:t>
            </a:r>
            <a:r>
              <a:rPr lang="ko-KR" altLang="en-US" dirty="0"/>
              <a:t>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등록원</a:t>
            </a:r>
            <a:r>
              <a:rPr lang="en-US" altLang="ko-KR" dirty="0" smtClean="0"/>
              <a:t>/</a:t>
            </a:r>
            <a:r>
              <a:rPr lang="ko-KR" altLang="en-US" dirty="0"/>
              <a:t> 자재 </a:t>
            </a:r>
            <a:r>
              <a:rPr lang="ko-KR" altLang="en-US" dirty="0" err="1"/>
              <a:t>현설</a:t>
            </a:r>
            <a:r>
              <a:rPr lang="en-US" altLang="ko-KR" dirty="0" smtClean="0"/>
              <a:t>/</a:t>
            </a:r>
            <a:r>
              <a:rPr lang="ko-KR" altLang="en-US" dirty="0"/>
              <a:t> 자재 입찰</a:t>
            </a:r>
            <a:r>
              <a:rPr lang="en-US" altLang="ko-KR" dirty="0" smtClean="0"/>
              <a:t>/</a:t>
            </a:r>
            <a:r>
              <a:rPr lang="ko-KR" altLang="en-US" dirty="0"/>
              <a:t> 자재 </a:t>
            </a:r>
            <a:r>
              <a:rPr lang="ko-KR" altLang="en-US" dirty="0" smtClean="0"/>
              <a:t>계약</a:t>
            </a:r>
            <a:r>
              <a:rPr lang="en-US" altLang="ko-KR" dirty="0" smtClean="0"/>
              <a:t>] 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2) </a:t>
            </a:r>
            <a:r>
              <a:rPr lang="ko-KR" altLang="en-US" dirty="0" smtClean="0"/>
              <a:t>회원정보 수정</a:t>
            </a:r>
            <a:endParaRPr lang="en-US" altLang="ko-KR" dirty="0" smtClean="0"/>
          </a:p>
          <a:p>
            <a:r>
              <a:rPr lang="en-US" altLang="ko-KR" dirty="0" smtClean="0"/>
              <a:t>                                                                                                                                       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     - 1</a:t>
            </a:r>
            <a:r>
              <a:rPr lang="ko-KR" altLang="en-US" dirty="0" smtClean="0"/>
              <a:t>번 로그인 사용자 회사명을 클릭하면 사용자정보를 수정할 수 있는 팝업 창이 표시됩니다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로그인 정보 및 담당자 정보를 변경하시면 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- 2</a:t>
            </a:r>
            <a:r>
              <a:rPr lang="ko-KR" altLang="en-US" dirty="0" smtClean="0"/>
              <a:t>번 아이콘을 클릭을 하면 로그아웃을 할 수 있습니다</a:t>
            </a:r>
            <a:r>
              <a:rPr lang="en-US" altLang="ko-KR" dirty="0" smtClean="0"/>
              <a:t>.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2. </a:t>
            </a:r>
            <a:r>
              <a:rPr lang="ko-KR" altLang="en-US" dirty="0" smtClean="0">
                <a:sym typeface="Wingdings" panose="05000000000000000000" pitchFamily="2" charset="2"/>
              </a:rPr>
              <a:t>업무진행현황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1) </a:t>
            </a:r>
            <a:r>
              <a:rPr lang="ko-KR" altLang="en-US" dirty="0" err="1" smtClean="0">
                <a:sym typeface="Wingdings" panose="05000000000000000000" pitchFamily="2" charset="2"/>
              </a:rPr>
              <a:t>현설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입찰</a:t>
            </a:r>
            <a:r>
              <a:rPr lang="en-US" altLang="ko-KR" dirty="0" smtClean="0">
                <a:sym typeface="Wingdings" panose="05000000000000000000" pitchFamily="2" charset="2"/>
              </a:rPr>
              <a:t>/</a:t>
            </a:r>
            <a:r>
              <a:rPr lang="ko-KR" altLang="en-US" dirty="0" smtClean="0">
                <a:sym typeface="Wingdings" panose="05000000000000000000" pitchFamily="2" charset="2"/>
              </a:rPr>
              <a:t>계약과 관련하여 진행중인 업무 정보를 확인할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 </a:t>
            </a:r>
            <a:r>
              <a:rPr lang="ko-KR" altLang="en-US" dirty="0" smtClean="0">
                <a:sym typeface="Wingdings" panose="05000000000000000000" pitchFamily="2" charset="2"/>
              </a:rPr>
              <a:t>선택된 행을 </a:t>
            </a:r>
            <a:r>
              <a:rPr lang="ko-KR" altLang="en-US" dirty="0" err="1" smtClean="0">
                <a:sym typeface="Wingdings" panose="05000000000000000000" pitchFamily="2" charset="2"/>
              </a:rPr>
              <a:t>더블클릭하면</a:t>
            </a:r>
            <a:r>
              <a:rPr lang="ko-KR" altLang="en-US" dirty="0" smtClean="0">
                <a:sym typeface="Wingdings" panose="05000000000000000000" pitchFamily="2" charset="2"/>
              </a:rPr>
              <a:t> 해당 업무화면으로 이동합니다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3. </a:t>
            </a:r>
            <a:r>
              <a:rPr lang="ko-KR" altLang="en-US" dirty="0" smtClean="0">
                <a:sym typeface="Wingdings" panose="05000000000000000000" pitchFamily="2" charset="2"/>
              </a:rPr>
              <a:t>공지사항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1) </a:t>
            </a:r>
            <a:r>
              <a:rPr lang="ko-KR" altLang="en-US" dirty="0" smtClean="0">
                <a:sym typeface="Wingdings" panose="05000000000000000000" pitchFamily="2" charset="2"/>
              </a:rPr>
              <a:t>최근 공지사항 나타내는 목록 화면입니다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 </a:t>
            </a:r>
            <a:r>
              <a:rPr lang="ko-KR" altLang="en-US" dirty="0" smtClean="0">
                <a:sym typeface="Wingdings" panose="05000000000000000000" pitchFamily="2" charset="2"/>
              </a:rPr>
              <a:t>상세정보는 </a:t>
            </a:r>
            <a:r>
              <a:rPr lang="en-US" altLang="ko-KR" dirty="0" smtClean="0">
                <a:sym typeface="Wingdings" panose="05000000000000000000" pitchFamily="2" charset="2"/>
              </a:rPr>
              <a:t>‘+more’</a:t>
            </a:r>
            <a:r>
              <a:rPr lang="ko-KR" altLang="en-US" dirty="0" smtClean="0">
                <a:sym typeface="Wingdings" panose="05000000000000000000" pitchFamily="2" charset="2"/>
              </a:rPr>
              <a:t>를 클릭하여 확인할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4. </a:t>
            </a:r>
            <a:r>
              <a:rPr lang="ko-KR" altLang="en-US" dirty="0" err="1" smtClean="0">
                <a:sym typeface="Wingdings" panose="05000000000000000000" pitchFamily="2" charset="2"/>
              </a:rPr>
              <a:t>등록원</a:t>
            </a:r>
            <a:r>
              <a:rPr lang="ko-KR" altLang="en-US" dirty="0" smtClean="0">
                <a:sym typeface="Wingdings" panose="05000000000000000000" pitchFamily="2" charset="2"/>
              </a:rPr>
              <a:t> 정보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1) </a:t>
            </a:r>
            <a:r>
              <a:rPr lang="ko-KR" altLang="en-US" dirty="0" smtClean="0">
                <a:sym typeface="Wingdings" panose="05000000000000000000" pitchFamily="2" charset="2"/>
              </a:rPr>
              <a:t>최신의 </a:t>
            </a:r>
            <a:r>
              <a:rPr lang="ko-KR" altLang="en-US" dirty="0" err="1" smtClean="0">
                <a:sym typeface="Wingdings" panose="05000000000000000000" pitchFamily="2" charset="2"/>
              </a:rPr>
              <a:t>등록원</a:t>
            </a:r>
            <a:r>
              <a:rPr lang="ko-KR" altLang="en-US" dirty="0" smtClean="0">
                <a:sym typeface="Wingdings" panose="05000000000000000000" pitchFamily="2" charset="2"/>
              </a:rPr>
              <a:t> 정보를 확인할 수 있습니다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2) </a:t>
            </a:r>
            <a:r>
              <a:rPr lang="ko-KR" altLang="en-US" dirty="0" err="1" smtClean="0">
                <a:sym typeface="Wingdings" panose="05000000000000000000" pitchFamily="2" charset="2"/>
              </a:rPr>
              <a:t>등록원</a:t>
            </a:r>
            <a:r>
              <a:rPr lang="ko-KR" altLang="en-US" dirty="0" smtClean="0">
                <a:sym typeface="Wingdings" panose="05000000000000000000" pitchFamily="2" charset="2"/>
              </a:rPr>
              <a:t> 정보는 </a:t>
            </a:r>
            <a:r>
              <a:rPr lang="en-US" altLang="ko-KR" dirty="0" smtClean="0">
                <a:sym typeface="Wingdings" panose="05000000000000000000" pitchFamily="2" charset="2"/>
              </a:rPr>
              <a:t>[</a:t>
            </a:r>
            <a:r>
              <a:rPr lang="ko-KR" altLang="en-US" dirty="0" smtClean="0">
                <a:sym typeface="Wingdings" panose="05000000000000000000" pitchFamily="2" charset="2"/>
              </a:rPr>
              <a:t>전자메일 또는 </a:t>
            </a:r>
            <a:r>
              <a:rPr lang="en-US" altLang="ko-KR" dirty="0" smtClean="0">
                <a:sym typeface="Wingdings" panose="05000000000000000000" pitchFamily="2" charset="2"/>
              </a:rPr>
              <a:t>SMS] </a:t>
            </a:r>
            <a:r>
              <a:rPr lang="ko-KR" altLang="en-US" dirty="0" smtClean="0">
                <a:sym typeface="Wingdings" panose="05000000000000000000" pitchFamily="2" charset="2"/>
              </a:rPr>
              <a:t>발송 정보로 활용됩니다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 </a:t>
            </a:r>
            <a:r>
              <a:rPr lang="ko-KR" altLang="en-US" dirty="0" smtClean="0">
                <a:sym typeface="Wingdings" panose="05000000000000000000" pitchFamily="2" charset="2"/>
              </a:rPr>
              <a:t>변경 사항이 있는 경우에는 반드시 수정하여 주시기 바랍니다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5. </a:t>
            </a:r>
            <a:r>
              <a:rPr lang="ko-KR" altLang="en-US" dirty="0" smtClean="0">
                <a:sym typeface="Wingdings" panose="05000000000000000000" pitchFamily="2" charset="2"/>
              </a:rPr>
              <a:t>토클 버튼 클릭 시 메뉴가 보이거나 보이지 않는 상태로 변경 시킵니다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 smtClean="0"/>
          </a:p>
        </p:txBody>
      </p:sp>
      <p:sp>
        <p:nvSpPr>
          <p:cNvPr id="39" name="직사각형 38"/>
          <p:cNvSpPr/>
          <p:nvPr/>
        </p:nvSpPr>
        <p:spPr>
          <a:xfrm>
            <a:off x="2448761" y="1572834"/>
            <a:ext cx="433661" cy="18580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3600709" y="1535527"/>
            <a:ext cx="228509" cy="268226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>
            <a:spLocks noChangeAspect="1"/>
          </p:cNvSpPr>
          <p:nvPr/>
        </p:nvSpPr>
        <p:spPr>
          <a:xfrm>
            <a:off x="2720752" y="1340768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42" name="타원 41"/>
          <p:cNvSpPr>
            <a:spLocks noChangeAspect="1"/>
          </p:cNvSpPr>
          <p:nvPr/>
        </p:nvSpPr>
        <p:spPr>
          <a:xfrm>
            <a:off x="3625124" y="129658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 flipH="1" flipV="1">
            <a:off x="4569610" y="1809186"/>
            <a:ext cx="1402340" cy="780955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3"/>
          <a:srcRect l="35437" t="34148" r="35863" b="26921"/>
          <a:stretch/>
        </p:blipFill>
        <p:spPr>
          <a:xfrm>
            <a:off x="6488944" y="1535526"/>
            <a:ext cx="1952545" cy="1440160"/>
          </a:xfrm>
          <a:prstGeom prst="rect">
            <a:avLst/>
          </a:prstGeom>
        </p:spPr>
      </p:pic>
      <p:sp>
        <p:nvSpPr>
          <p:cNvPr id="45" name="직사각형 44"/>
          <p:cNvSpPr/>
          <p:nvPr/>
        </p:nvSpPr>
        <p:spPr>
          <a:xfrm flipH="1" flipV="1">
            <a:off x="6579914" y="1803753"/>
            <a:ext cx="1402340" cy="780955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45"/>
          <p:cNvGrpSpPr/>
          <p:nvPr/>
        </p:nvGrpSpPr>
        <p:grpSpPr>
          <a:xfrm>
            <a:off x="4473580" y="1535526"/>
            <a:ext cx="1929967" cy="1424021"/>
            <a:chOff x="4358834" y="1268760"/>
            <a:chExt cx="1929967" cy="1424021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 rotWithShape="1">
            <a:blip r:embed="rId4"/>
            <a:srcRect l="35437" t="33889" r="36299" b="27759"/>
            <a:stretch/>
          </p:blipFill>
          <p:spPr>
            <a:xfrm>
              <a:off x="4358834" y="1268760"/>
              <a:ext cx="1929967" cy="1424021"/>
            </a:xfrm>
            <a:prstGeom prst="rect">
              <a:avLst/>
            </a:prstGeom>
          </p:spPr>
        </p:pic>
        <p:sp>
          <p:nvSpPr>
            <p:cNvPr id="48" name="모서리가 둥근 직사각형 47"/>
            <p:cNvSpPr/>
            <p:nvPr/>
          </p:nvSpPr>
          <p:spPr>
            <a:xfrm>
              <a:off x="4960558" y="1751829"/>
              <a:ext cx="864000" cy="10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9" name="오른쪽 화살표 48"/>
          <p:cNvSpPr/>
          <p:nvPr/>
        </p:nvSpPr>
        <p:spPr>
          <a:xfrm>
            <a:off x="4160912" y="1795314"/>
            <a:ext cx="212096" cy="90444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0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573200"/>
            <a:ext cx="90468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자재 </a:t>
            </a:r>
            <a:r>
              <a:rPr lang="en-US" altLang="ko-KR" dirty="0"/>
              <a:t>〉 </a:t>
            </a:r>
            <a:r>
              <a:rPr lang="ko-KR" altLang="en-US" dirty="0" smtClean="0"/>
              <a:t>자재 </a:t>
            </a:r>
            <a:r>
              <a:rPr lang="ko-KR" altLang="en-US" dirty="0" err="1" smtClean="0"/>
              <a:t>등록원</a:t>
            </a:r>
            <a:r>
              <a:rPr lang="ko-KR" altLang="en-US" dirty="0" smtClean="0"/>
              <a:t> </a:t>
            </a:r>
            <a:r>
              <a:rPr lang="en-US" altLang="ko-KR" dirty="0" smtClean="0"/>
              <a:t>〉 </a:t>
            </a:r>
            <a:r>
              <a:rPr lang="ko-KR" altLang="en-US" dirty="0" err="1" smtClean="0"/>
              <a:t>등록원관리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협력업체의 </a:t>
            </a:r>
            <a:r>
              <a:rPr lang="ko-KR" altLang="en-US" dirty="0" err="1" smtClean="0"/>
              <a:t>등록원</a:t>
            </a:r>
            <a:r>
              <a:rPr lang="ko-KR" altLang="en-US" dirty="0" smtClean="0"/>
              <a:t> 정보를 확인할 수 있는 화면입니다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 smtClean="0"/>
              <a:t>(</a:t>
            </a:r>
            <a:r>
              <a:rPr lang="ko-KR" altLang="en-US" dirty="0" smtClean="0"/>
              <a:t>등록일자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</a:t>
            </a:r>
            <a:r>
              <a:rPr lang="ko-KR" altLang="en-US" dirty="0"/>
              <a:t>입력한 후 조회 버튼을 클릭하면 </a:t>
            </a:r>
            <a:r>
              <a:rPr lang="ko-KR" altLang="en-US" dirty="0" smtClean="0"/>
              <a:t>조회조건에 해당되는 </a:t>
            </a:r>
            <a:r>
              <a:rPr lang="ko-KR" altLang="en-US" dirty="0" err="1" smtClean="0"/>
              <a:t>등록원</a:t>
            </a:r>
            <a:r>
              <a:rPr lang="ko-KR" altLang="en-US" dirty="0" smtClean="0"/>
              <a:t> 정보를 가져옵니다</a:t>
            </a:r>
            <a:r>
              <a:rPr lang="en-US" altLang="ko-KR" dirty="0" smtClean="0"/>
              <a:t>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514972" y="2126217"/>
            <a:ext cx="1637828" cy="18034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>
            <a:off x="3080792" y="1988864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491072" y="2566313"/>
            <a:ext cx="5987728" cy="3884887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9370313" y="2348880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2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10" name="그림 9"/>
          <p:cNvPicPr preferRelativeResize="0">
            <a:picLocks/>
          </p:cNvPicPr>
          <p:nvPr/>
        </p:nvPicPr>
        <p:blipFill rotWithShape="1">
          <a:blip r:embed="rId3"/>
          <a:srcRect l="57149" t="32901" r="38059" b="65701"/>
          <a:stretch/>
        </p:blipFill>
        <p:spPr>
          <a:xfrm>
            <a:off x="4144286" y="3101234"/>
            <a:ext cx="359297" cy="75018"/>
          </a:xfrm>
          <a:prstGeom prst="rect">
            <a:avLst/>
          </a:prstGeom>
        </p:spPr>
      </p:pic>
      <p:pic>
        <p:nvPicPr>
          <p:cNvPr id="12" name="그림 11"/>
          <p:cNvPicPr preferRelativeResize="0">
            <a:picLocks/>
          </p:cNvPicPr>
          <p:nvPr/>
        </p:nvPicPr>
        <p:blipFill rotWithShape="1">
          <a:blip r:embed="rId3"/>
          <a:srcRect l="57149" t="32901" r="38059" b="65701"/>
          <a:stretch/>
        </p:blipFill>
        <p:spPr>
          <a:xfrm>
            <a:off x="4713868" y="2930812"/>
            <a:ext cx="615798" cy="75018"/>
          </a:xfrm>
          <a:prstGeom prst="rect">
            <a:avLst/>
          </a:prstGeom>
        </p:spPr>
      </p:pic>
      <p:pic>
        <p:nvPicPr>
          <p:cNvPr id="13" name="그림 12"/>
          <p:cNvPicPr preferRelativeResize="0">
            <a:picLocks/>
          </p:cNvPicPr>
          <p:nvPr/>
        </p:nvPicPr>
        <p:blipFill rotWithShape="1">
          <a:blip r:embed="rId3"/>
          <a:srcRect l="57149" t="32901" r="38059" b="65701"/>
          <a:stretch/>
        </p:blipFill>
        <p:spPr>
          <a:xfrm>
            <a:off x="7120700" y="3397240"/>
            <a:ext cx="567704" cy="108000"/>
          </a:xfrm>
          <a:prstGeom prst="rect">
            <a:avLst/>
          </a:prstGeom>
        </p:spPr>
      </p:pic>
      <p:pic>
        <p:nvPicPr>
          <p:cNvPr id="18" name="그림 17"/>
          <p:cNvPicPr preferRelativeResize="0">
            <a:picLocks/>
          </p:cNvPicPr>
          <p:nvPr/>
        </p:nvPicPr>
        <p:blipFill rotWithShape="1">
          <a:blip r:embed="rId3"/>
          <a:srcRect l="57149" t="32901" r="38059" b="65701"/>
          <a:stretch/>
        </p:blipFill>
        <p:spPr>
          <a:xfrm>
            <a:off x="4138131" y="3229527"/>
            <a:ext cx="538069" cy="108000"/>
          </a:xfrm>
          <a:prstGeom prst="rect">
            <a:avLst/>
          </a:prstGeom>
        </p:spPr>
      </p:pic>
      <p:pic>
        <p:nvPicPr>
          <p:cNvPr id="15" name="그림 14"/>
          <p:cNvPicPr preferRelativeResize="0">
            <a:picLocks/>
          </p:cNvPicPr>
          <p:nvPr/>
        </p:nvPicPr>
        <p:blipFill rotWithShape="1">
          <a:blip r:embed="rId3"/>
          <a:srcRect l="57149" t="32901" r="38059" b="65701"/>
          <a:stretch/>
        </p:blipFill>
        <p:spPr>
          <a:xfrm>
            <a:off x="8590736" y="3385968"/>
            <a:ext cx="567704" cy="108000"/>
          </a:xfrm>
          <a:prstGeom prst="rect">
            <a:avLst/>
          </a:prstGeom>
        </p:spPr>
      </p:pic>
      <p:pic>
        <p:nvPicPr>
          <p:cNvPr id="16" name="그림 15"/>
          <p:cNvPicPr preferRelativeResize="0">
            <a:picLocks/>
          </p:cNvPicPr>
          <p:nvPr/>
        </p:nvPicPr>
        <p:blipFill rotWithShape="1">
          <a:blip r:embed="rId3"/>
          <a:srcRect l="57149" t="32901" r="38059" b="65701"/>
          <a:stretch/>
        </p:blipFill>
        <p:spPr>
          <a:xfrm>
            <a:off x="4144286" y="2930812"/>
            <a:ext cx="359297" cy="75018"/>
          </a:xfrm>
          <a:prstGeom prst="rect">
            <a:avLst/>
          </a:prstGeom>
        </p:spPr>
      </p:pic>
      <p:pic>
        <p:nvPicPr>
          <p:cNvPr id="19" name="그림 18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009610" y="1658944"/>
            <a:ext cx="687806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573200"/>
            <a:ext cx="90576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</a:t>
            </a:r>
            <a:r>
              <a:rPr lang="ko-KR" altLang="en-US" dirty="0" err="1"/>
              <a:t>등록원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등록원관리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</a:t>
            </a:r>
            <a:r>
              <a:rPr lang="ko-KR" altLang="en-US" dirty="0" err="1"/>
              <a:t>등록원</a:t>
            </a:r>
            <a:r>
              <a:rPr lang="ko-KR" altLang="en-US" dirty="0"/>
              <a:t>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/>
              <a:t>등록일자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err="1"/>
              <a:t>등록원</a:t>
            </a:r>
            <a:r>
              <a:rPr lang="ko-KR" altLang="en-US" dirty="0"/>
              <a:t> 정보를 가져옵니다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502711" y="2605438"/>
            <a:ext cx="5986889" cy="3845762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>
            <a:spLocks noChangeAspect="1"/>
          </p:cNvSpPr>
          <p:nvPr/>
        </p:nvSpPr>
        <p:spPr>
          <a:xfrm>
            <a:off x="9301212" y="2420912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 smtClean="0">
                <a:solidFill>
                  <a:srgbClr val="FF0000"/>
                </a:solidFill>
              </a:rPr>
              <a:t>3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009610" y="1648896"/>
            <a:ext cx="687806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573200"/>
            <a:ext cx="90576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</a:t>
            </a:r>
            <a:r>
              <a:rPr lang="ko-KR" altLang="en-US" dirty="0" err="1"/>
              <a:t>등록원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등록원관리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</a:t>
            </a:r>
            <a:r>
              <a:rPr lang="ko-KR" altLang="en-US" dirty="0" err="1"/>
              <a:t>등록원</a:t>
            </a:r>
            <a:r>
              <a:rPr lang="ko-KR" altLang="en-US" dirty="0"/>
              <a:t>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/>
              <a:t>등록일자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err="1"/>
              <a:t>등록원</a:t>
            </a:r>
            <a:r>
              <a:rPr lang="ko-KR" altLang="en-US" dirty="0"/>
              <a:t> 정보를 가져옵니다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502711" y="2564904"/>
            <a:ext cx="5904751" cy="3816424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>
            <a:spLocks noChangeAspect="1"/>
          </p:cNvSpPr>
          <p:nvPr/>
        </p:nvSpPr>
        <p:spPr>
          <a:xfrm>
            <a:off x="9301212" y="2348880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</a:rPr>
              <a:t>4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009610" y="1648896"/>
            <a:ext cx="687806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573200"/>
            <a:ext cx="9057600" cy="4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/>
              <a:t>자재 </a:t>
            </a:r>
            <a:r>
              <a:rPr lang="en-US" altLang="ko-KR" dirty="0"/>
              <a:t>〉 </a:t>
            </a:r>
            <a:r>
              <a:rPr lang="ko-KR" altLang="en-US" dirty="0"/>
              <a:t>자재 </a:t>
            </a:r>
            <a:r>
              <a:rPr lang="ko-KR" altLang="en-US" dirty="0" err="1"/>
              <a:t>등록원</a:t>
            </a:r>
            <a:r>
              <a:rPr lang="ko-KR" altLang="en-US" dirty="0"/>
              <a:t> </a:t>
            </a:r>
            <a:r>
              <a:rPr lang="en-US" altLang="ko-KR" dirty="0"/>
              <a:t>〉 </a:t>
            </a:r>
            <a:r>
              <a:rPr lang="ko-KR" altLang="en-US" dirty="0" err="1"/>
              <a:t>등록원관리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동원파트너스</a:t>
            </a:r>
            <a:r>
              <a:rPr lang="ko-KR" altLang="en-US" dirty="0" smtClean="0"/>
              <a:t> 시스템에 로그인한 </a:t>
            </a:r>
            <a:r>
              <a:rPr lang="ko-KR" altLang="en-US" dirty="0"/>
              <a:t>협력업체의 </a:t>
            </a:r>
            <a:r>
              <a:rPr lang="ko-KR" altLang="en-US" dirty="0" err="1"/>
              <a:t>등록원</a:t>
            </a:r>
            <a:r>
              <a:rPr lang="ko-KR" altLang="en-US" dirty="0"/>
              <a:t> 정보를 확인할 수 있는 화면입니다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조회조건 </a:t>
            </a:r>
            <a:r>
              <a:rPr lang="en-US" altLang="ko-KR" dirty="0"/>
              <a:t>(</a:t>
            </a:r>
            <a:r>
              <a:rPr lang="ko-KR" altLang="en-US" dirty="0"/>
              <a:t>등록일자</a:t>
            </a:r>
            <a:r>
              <a:rPr lang="en-US" altLang="ko-KR" dirty="0"/>
              <a:t>)</a:t>
            </a:r>
            <a:r>
              <a:rPr lang="ko-KR" altLang="en-US" dirty="0"/>
              <a:t>을 입력한 후 조회 버튼을 클릭하면 조회조건에 해당되는 </a:t>
            </a:r>
            <a:r>
              <a:rPr lang="ko-KR" altLang="en-US" dirty="0" err="1"/>
              <a:t>등록원</a:t>
            </a:r>
            <a:r>
              <a:rPr lang="ko-KR" altLang="en-US" dirty="0"/>
              <a:t> 정보를 가져옵니다</a:t>
            </a:r>
            <a:r>
              <a:rPr lang="en-US" altLang="ko-KR" dirty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440832" y="2564904"/>
            <a:ext cx="6048768" cy="3886296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>
            <a:spLocks noChangeAspect="1"/>
          </p:cNvSpPr>
          <p:nvPr/>
        </p:nvSpPr>
        <p:spPr>
          <a:xfrm>
            <a:off x="9301212" y="2348880"/>
            <a:ext cx="191199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</a:rPr>
              <a:t>5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3"/>
          <a:srcRect l="41964" t="42670" r="51686" b="55854"/>
          <a:stretch/>
        </p:blipFill>
        <p:spPr>
          <a:xfrm>
            <a:off x="8009610" y="1648896"/>
            <a:ext cx="687806" cy="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9933</TotalTime>
  <Words>3092</Words>
  <Application>Microsoft Office PowerPoint</Application>
  <PresentationFormat>A4 용지(210x297mm)</PresentationFormat>
  <Paragraphs>362</Paragraphs>
  <Slides>32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Office 테마</vt:lpstr>
      <vt:lpstr>PowerPoint 프레젠테이션</vt:lpstr>
      <vt:lpstr>PowerPoint 프레젠테이션</vt:lpstr>
      <vt:lpstr>1. 자재 〉 회원가입</vt:lpstr>
      <vt:lpstr>2. 자재 〉 Dashbords</vt:lpstr>
      <vt:lpstr>2. 자재 〉 Dashbords</vt:lpstr>
      <vt:lpstr>3. 자재 〉 자재 등록원 〉 등록원관리</vt:lpstr>
      <vt:lpstr>3. 자재 〉 자재 등록원 〉 등록원관리</vt:lpstr>
      <vt:lpstr>3. 자재 〉 자재 등록원 〉 등록원관리</vt:lpstr>
      <vt:lpstr>3. 자재 〉 자재 등록원 〉 등록원관리</vt:lpstr>
      <vt:lpstr>3. 자재 〉 자재 등록원 〉 등록원관리</vt:lpstr>
      <vt:lpstr>3. 자재 〉 자재 등록원 〉 등록원관리</vt:lpstr>
      <vt:lpstr>3. 자재 〉 자재 등록원〉 등록원관리</vt:lpstr>
      <vt:lpstr>3. 자재 〉 자재 등록원 〉 등록원관리</vt:lpstr>
      <vt:lpstr>3. 자재 〉 자재 등록원 〉 등록원관리</vt:lpstr>
      <vt:lpstr>4. 자재 〉 자재 현설 〉 현설관리</vt:lpstr>
      <vt:lpstr>4. 자재 〉 자재 현설 〉 현설관리</vt:lpstr>
      <vt:lpstr>4. 자재 〉 자재 현설 〉 현설관리</vt:lpstr>
      <vt:lpstr>4. 자재 〉 자재 현설 〉 현설관리</vt:lpstr>
      <vt:lpstr>5. 자재 〉 자재 입찰 〉 입찰관리</vt:lpstr>
      <vt:lpstr>5. 자재 〉 자재 입찰 〉 입찰관리</vt:lpstr>
      <vt:lpstr>5. 자재 〉 자재 입찰 〉 입찰관리</vt:lpstr>
      <vt:lpstr>5. 자재 〉 자재 입찰 〉 입찰관리</vt:lpstr>
      <vt:lpstr>5. 자재 〉 자재 입찰 〉 입찰관리</vt:lpstr>
      <vt:lpstr>5. 자재 〉 자재 입찰 〉 입찰관리</vt:lpstr>
      <vt:lpstr>6. 자재 〉 자재 계약 〉 계약관리</vt:lpstr>
      <vt:lpstr>6. 자재 〉 자재 계약 〉 계약관리</vt:lpstr>
      <vt:lpstr>6. 자재 〉 자재 계약 〉 계약관리</vt:lpstr>
      <vt:lpstr>6. 자재 〉 자재 계약 〉 계약관리</vt:lpstr>
      <vt:lpstr>6. 자재 〉 자재 계약 〉 계약관리</vt:lpstr>
      <vt:lpstr>6. 자재 〉 자재 계약 〉 계약관리</vt:lpstr>
      <vt:lpstr>6. 자재 〉 자재 계약 〉 계약관리</vt:lpstr>
      <vt:lpstr>6. 자재 〉 자재 계약 〉 계약관리</vt:lpstr>
    </vt:vector>
  </TitlesOfParts>
  <Company>human-plus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smartriver</dc:creator>
  <cp:lastModifiedBy>user</cp:lastModifiedBy>
  <cp:revision>1755</cp:revision>
  <cp:lastPrinted>2016-10-31T01:45:48Z</cp:lastPrinted>
  <dcterms:created xsi:type="dcterms:W3CDTF">2011-12-06T07:24:48Z</dcterms:created>
  <dcterms:modified xsi:type="dcterms:W3CDTF">2020-02-02T07:46:24Z</dcterms:modified>
</cp:coreProperties>
</file>