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2"/>
  </p:notesMasterIdLst>
  <p:sldIdLst>
    <p:sldId id="537" r:id="rId2"/>
    <p:sldId id="538" r:id="rId3"/>
    <p:sldId id="539" r:id="rId4"/>
    <p:sldId id="540" r:id="rId5"/>
    <p:sldId id="541" r:id="rId6"/>
    <p:sldId id="542" r:id="rId7"/>
    <p:sldId id="543" r:id="rId8"/>
    <p:sldId id="544" r:id="rId9"/>
    <p:sldId id="545" r:id="rId10"/>
    <p:sldId id="546" r:id="rId11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436">
          <p15:clr>
            <a:srgbClr val="A4A3A4"/>
          </p15:clr>
        </p15:guide>
        <p15:guide id="3" orient="horz" pos="210">
          <p15:clr>
            <a:srgbClr val="A4A3A4"/>
          </p15:clr>
        </p15:guide>
        <p15:guide id="4" orient="horz" pos="4065">
          <p15:clr>
            <a:srgbClr val="A4A3A4"/>
          </p15:clr>
        </p15:guide>
        <p15:guide id="5" orient="horz" pos="527">
          <p15:clr>
            <a:srgbClr val="A4A3A4"/>
          </p15:clr>
        </p15:guide>
        <p15:guide id="6" orient="horz" pos="981">
          <p15:clr>
            <a:srgbClr val="A4A3A4"/>
          </p15:clr>
        </p15:guide>
        <p15:guide id="7" pos="262">
          <p15:clr>
            <a:srgbClr val="A4A3A4"/>
          </p15:clr>
        </p15:guide>
        <p15:guide id="8" pos="5978">
          <p15:clr>
            <a:srgbClr val="A4A3A4"/>
          </p15:clr>
        </p15:guide>
        <p15:guide id="9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859" autoAdjust="0"/>
    <p:restoredTop sz="99342" autoAdjust="0"/>
  </p:normalViewPr>
  <p:slideViewPr>
    <p:cSldViewPr>
      <p:cViewPr>
        <p:scale>
          <a:sx n="96" d="100"/>
          <a:sy n="96" d="100"/>
        </p:scale>
        <p:origin x="-2424" y="-516"/>
      </p:cViewPr>
      <p:guideLst>
        <p:guide orient="horz" pos="2160"/>
        <p:guide orient="horz" pos="436"/>
        <p:guide orient="horz" pos="210"/>
        <p:guide orient="horz" pos="4065"/>
        <p:guide orient="horz" pos="527"/>
        <p:guide orient="horz" pos="981"/>
        <p:guide pos="262"/>
        <p:guide pos="5978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616" y="78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5" cy="496253"/>
          </a:xfrm>
          <a:prstGeom prst="rect">
            <a:avLst/>
          </a:prstGeom>
        </p:spPr>
        <p:txBody>
          <a:bodyPr vert="horz" lIns="91316" tIns="45658" rIns="91316" bIns="45658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955" y="0"/>
            <a:ext cx="2946135" cy="496253"/>
          </a:xfrm>
          <a:prstGeom prst="rect">
            <a:avLst/>
          </a:prstGeom>
        </p:spPr>
        <p:txBody>
          <a:bodyPr vert="horz" lIns="91316" tIns="45658" rIns="91316" bIns="45658" rtlCol="0"/>
          <a:lstStyle>
            <a:lvl1pPr algn="r">
              <a:defRPr sz="1200"/>
            </a:lvl1pPr>
          </a:lstStyle>
          <a:p>
            <a:fld id="{3B37F2C9-4EC1-47B4-A011-563B2590746D}" type="datetimeFigureOut">
              <a:rPr lang="ko-KR" altLang="en-US" smtClean="0"/>
              <a:t>2020-10-26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73687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6" tIns="45658" rIns="91316" bIns="4565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244" y="4715193"/>
            <a:ext cx="5437188" cy="4466274"/>
          </a:xfrm>
          <a:prstGeom prst="rect">
            <a:avLst/>
          </a:prstGeom>
        </p:spPr>
        <p:txBody>
          <a:bodyPr vert="horz" lIns="91316" tIns="45658" rIns="91316" bIns="45658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6135" cy="496252"/>
          </a:xfrm>
          <a:prstGeom prst="rect">
            <a:avLst/>
          </a:prstGeom>
        </p:spPr>
        <p:txBody>
          <a:bodyPr vert="horz" lIns="91316" tIns="45658" rIns="91316" bIns="45658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955" y="9428800"/>
            <a:ext cx="2946135" cy="496252"/>
          </a:xfrm>
          <a:prstGeom prst="rect">
            <a:avLst/>
          </a:prstGeom>
        </p:spPr>
        <p:txBody>
          <a:bodyPr vert="horz" lIns="91316" tIns="45658" rIns="91316" bIns="45658" rtlCol="0" anchor="b"/>
          <a:lstStyle>
            <a:lvl1pPr algn="r">
              <a:defRPr sz="1200"/>
            </a:lvl1pPr>
          </a:lstStyle>
          <a:p>
            <a:fld id="{988C63BE-374E-4EC5-8C51-07D5FD3B2F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3278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 bwMode="auto">
          <a:xfrm>
            <a:off x="273050" y="142875"/>
            <a:ext cx="70199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ko-KR" altLang="en-US" b="1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/>
        </p:nvSpPr>
        <p:spPr bwMode="auto">
          <a:xfrm>
            <a:off x="266700" y="666750"/>
            <a:ext cx="936625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endParaRPr kumimoji="1" lang="ko-KR" altLang="en-US" sz="1600" b="1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" name="제목 5"/>
          <p:cNvSpPr>
            <a:spLocks noGrp="1"/>
          </p:cNvSpPr>
          <p:nvPr>
            <p:ph type="ctrTitle"/>
          </p:nvPr>
        </p:nvSpPr>
        <p:spPr>
          <a:xfrm>
            <a:off x="742950" y="692696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5173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업무 절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dirty="0" smtClean="0"/>
              <a:t>업무절차</a:t>
            </a:r>
            <a:endParaRPr lang="ko-KR" altLang="en-US" dirty="0"/>
          </a:p>
        </p:txBody>
      </p:sp>
      <p:sp>
        <p:nvSpPr>
          <p:cNvPr id="3" name="Line 28"/>
          <p:cNvSpPr>
            <a:spLocks noChangeShapeType="1"/>
          </p:cNvSpPr>
          <p:nvPr userDrawn="1"/>
        </p:nvSpPr>
        <p:spPr bwMode="auto">
          <a:xfrm>
            <a:off x="0" y="6556375"/>
            <a:ext cx="99060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 dirty="0">
              <a:latin typeface="Arial" charset="0"/>
              <a:ea typeface="맑은 고딕" pitchFamily="50" charset="-127"/>
            </a:endParaRPr>
          </a:p>
        </p:txBody>
      </p:sp>
      <p:pic>
        <p:nvPicPr>
          <p:cNvPr id="6" name="Picture 98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4623" y="6571703"/>
            <a:ext cx="734881" cy="289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직선 연결선 6"/>
          <p:cNvCxnSpPr/>
          <p:nvPr userDrawn="1"/>
        </p:nvCxnSpPr>
        <p:spPr>
          <a:xfrm flipH="1">
            <a:off x="415926" y="692696"/>
            <a:ext cx="907414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텍스트 개체 틀 25"/>
          <p:cNvSpPr>
            <a:spLocks noGrp="1"/>
          </p:cNvSpPr>
          <p:nvPr>
            <p:ph type="body" sz="quarter" idx="10" hasCustomPrompt="1"/>
          </p:nvPr>
        </p:nvSpPr>
        <p:spPr>
          <a:xfrm>
            <a:off x="416497" y="836712"/>
            <a:ext cx="9073578" cy="5616476"/>
          </a:xfrm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ko-KR" altLang="en-US" dirty="0" smtClean="0"/>
              <a:t>업무 절차 및 설명을 기술합니다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폰트 맑은 고딕 </a:t>
            </a:r>
            <a:r>
              <a:rPr lang="en-US" altLang="ko-KR" dirty="0" smtClean="0"/>
              <a:t>10</a:t>
            </a:r>
            <a:endParaRPr lang="ko-KR" altLang="en-US" dirty="0" smtClean="0"/>
          </a:p>
        </p:txBody>
      </p:sp>
      <p:pic>
        <p:nvPicPr>
          <p:cNvPr id="9" name="Google Shape;32;p7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000" y="6605616"/>
            <a:ext cx="865050" cy="24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33;p7"/>
          <p:cNvPicPr preferRelativeResize="0"/>
          <p:nvPr userDrawn="1"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98450" y="6605616"/>
            <a:ext cx="865050" cy="2319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9974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ko-KR" altLang="en-US" dirty="0" smtClean="0"/>
              <a:t>내용 제목 스타일 편집</a:t>
            </a:r>
            <a:endParaRPr lang="ko-KR" altLang="en-US" dirty="0"/>
          </a:p>
        </p:txBody>
      </p:sp>
      <p:sp>
        <p:nvSpPr>
          <p:cNvPr id="3" name="Line 28"/>
          <p:cNvSpPr>
            <a:spLocks noChangeShapeType="1"/>
          </p:cNvSpPr>
          <p:nvPr userDrawn="1"/>
        </p:nvSpPr>
        <p:spPr bwMode="auto">
          <a:xfrm>
            <a:off x="0" y="6556375"/>
            <a:ext cx="99060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 dirty="0">
              <a:latin typeface="Arial" charset="0"/>
              <a:ea typeface="맑은 고딕" pitchFamily="50" charset="-127"/>
            </a:endParaRPr>
          </a:p>
        </p:txBody>
      </p:sp>
      <p:grpSp>
        <p:nvGrpSpPr>
          <p:cNvPr id="5" name="그룹 4"/>
          <p:cNvGrpSpPr/>
          <p:nvPr userDrawn="1"/>
        </p:nvGrpSpPr>
        <p:grpSpPr>
          <a:xfrm>
            <a:off x="0" y="692696"/>
            <a:ext cx="9906000" cy="53975"/>
            <a:chOff x="0" y="692696"/>
            <a:chExt cx="9906000" cy="53975"/>
          </a:xfrm>
        </p:grpSpPr>
        <p:sp>
          <p:nvSpPr>
            <p:cNvPr id="6" name="Rectangle 38"/>
            <p:cNvSpPr>
              <a:spLocks noChangeArrowheads="1"/>
            </p:cNvSpPr>
            <p:nvPr userDrawn="1"/>
          </p:nvSpPr>
          <p:spPr bwMode="auto">
            <a:xfrm flipV="1">
              <a:off x="908050" y="692696"/>
              <a:ext cx="8997950" cy="5397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  <a:extLst/>
          </p:spPr>
          <p:txBody>
            <a:bodyPr wrap="none" anchor="ctr"/>
            <a:lstStyle/>
            <a:p>
              <a:pPr algn="ctr" latinLnBrk="0"/>
              <a:endParaRPr lang="ko-KR" altLang="en-US" sz="1300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 userDrawn="1"/>
          </p:nvSpPr>
          <p:spPr bwMode="auto">
            <a:xfrm flipV="1">
              <a:off x="0" y="692696"/>
              <a:ext cx="1439863" cy="52388"/>
            </a:xfrm>
            <a:prstGeom prst="rect">
              <a:avLst/>
            </a:prstGeom>
            <a:solidFill>
              <a:srgbClr val="2D4E9F"/>
            </a:solidFill>
            <a:ln>
              <a:noFill/>
            </a:ln>
            <a:extLst/>
          </p:spPr>
          <p:txBody>
            <a:bodyPr wrap="none" anchor="ctr"/>
            <a:lstStyle/>
            <a:p>
              <a:pPr algn="ctr" latinLnBrk="0"/>
              <a:endParaRPr lang="ko-KR" altLang="en-US" sz="1300">
                <a:latin typeface="맑은 고딕" pitchFamily="50" charset="-127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 userDrawn="1"/>
          </p:nvSpPr>
          <p:spPr bwMode="auto">
            <a:xfrm flipV="1">
              <a:off x="1424510" y="693492"/>
              <a:ext cx="1439863" cy="52388"/>
            </a:xfrm>
            <a:prstGeom prst="rect">
              <a:avLst/>
            </a:prstGeom>
            <a:solidFill>
              <a:srgbClr val="84AF43"/>
            </a:solidFill>
            <a:ln>
              <a:noFill/>
            </a:ln>
            <a:extLst/>
          </p:spPr>
          <p:txBody>
            <a:bodyPr wrap="none" anchor="ctr"/>
            <a:lstStyle/>
            <a:p>
              <a:pPr algn="ctr" latinLnBrk="0"/>
              <a:endParaRPr lang="ko-KR" altLang="en-US" sz="1300">
                <a:latin typeface="맑은 고딕" pitchFamily="50" charset="-127"/>
              </a:endParaRPr>
            </a:p>
          </p:txBody>
        </p:sp>
      </p:grpSp>
      <p:sp>
        <p:nvSpPr>
          <p:cNvPr id="11" name="직사각형 10"/>
          <p:cNvSpPr/>
          <p:nvPr userDrawn="1"/>
        </p:nvSpPr>
        <p:spPr>
          <a:xfrm>
            <a:off x="415925" y="1557586"/>
            <a:ext cx="9074150" cy="4895602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Picture 98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4623" y="6571703"/>
            <a:ext cx="734881" cy="289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6994910" y="303039"/>
            <a:ext cx="24945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200" dirty="0" smtClean="0">
                <a:latin typeface="+mn-ea"/>
                <a:ea typeface="+mn-ea"/>
              </a:rPr>
              <a:t>사용자매뉴얼</a:t>
            </a:r>
            <a:r>
              <a:rPr lang="en-US" altLang="ko-KR" sz="1200" dirty="0" smtClean="0">
                <a:latin typeface="+mn-ea"/>
                <a:ea typeface="+mn-ea"/>
              </a:rPr>
              <a:t>(</a:t>
            </a:r>
            <a:r>
              <a:rPr lang="ko-KR" altLang="en-US" sz="1200" dirty="0" err="1" smtClean="0">
                <a:latin typeface="+mn-ea"/>
                <a:ea typeface="+mn-ea"/>
              </a:rPr>
              <a:t>동원파트너스</a:t>
            </a:r>
            <a:r>
              <a:rPr lang="en-US" altLang="ko-KR" sz="1200" dirty="0" smtClean="0">
                <a:latin typeface="+mn-ea"/>
                <a:ea typeface="+mn-ea"/>
              </a:rPr>
              <a:t>-</a:t>
            </a:r>
            <a:r>
              <a:rPr lang="ko-KR" altLang="en-US" sz="1200" dirty="0" smtClean="0">
                <a:latin typeface="+mn-ea"/>
                <a:ea typeface="+mn-ea"/>
              </a:rPr>
              <a:t>외주</a:t>
            </a:r>
            <a:r>
              <a:rPr lang="en-US" altLang="ko-KR" sz="1200" dirty="0" smtClean="0">
                <a:latin typeface="+mn-ea"/>
                <a:ea typeface="+mn-ea"/>
              </a:rPr>
              <a:t>)</a:t>
            </a:r>
          </a:p>
          <a:p>
            <a:pPr algn="r"/>
            <a:r>
              <a:rPr lang="en-US" altLang="ko-KR" sz="1200" dirty="0" smtClean="0">
                <a:latin typeface="+mn-ea"/>
                <a:ea typeface="+mn-ea"/>
              </a:rPr>
              <a:t>Ver. 1.0</a:t>
            </a:r>
            <a:endParaRPr lang="ko-KR" altLang="en-US" sz="1200" dirty="0">
              <a:latin typeface="+mn-ea"/>
              <a:ea typeface="+mn-ea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415354" y="836712"/>
            <a:ext cx="864000" cy="648072"/>
          </a:xfrm>
          <a:prstGeom prst="rect">
            <a:avLst/>
          </a:prstGeom>
          <a:solidFill>
            <a:schemeClr val="accent3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smtClean="0">
                <a:solidFill>
                  <a:schemeClr val="bg1"/>
                </a:solidFill>
              </a:rPr>
              <a:t>화면설명</a:t>
            </a:r>
            <a:endParaRPr lang="ko-KR" altLang="en-US" sz="1200" b="1">
              <a:solidFill>
                <a:schemeClr val="bg1"/>
              </a:solidFill>
            </a:endParaRPr>
          </a:p>
        </p:txBody>
      </p:sp>
      <p:sp>
        <p:nvSpPr>
          <p:cNvPr id="26" name="텍스트 개체 틀 25"/>
          <p:cNvSpPr>
            <a:spLocks noGrp="1"/>
          </p:cNvSpPr>
          <p:nvPr>
            <p:ph type="body" sz="quarter" idx="10" hasCustomPrompt="1"/>
          </p:nvPr>
        </p:nvSpPr>
        <p:spPr>
          <a:xfrm>
            <a:off x="1352599" y="836712"/>
            <a:ext cx="8137475" cy="648072"/>
          </a:xfrm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ko-KR" altLang="en-US" dirty="0" smtClean="0"/>
              <a:t>조회 화면인 경우 </a:t>
            </a:r>
            <a:r>
              <a:rPr lang="en-US" altLang="ko-KR" dirty="0" smtClean="0"/>
              <a:t>[</a:t>
            </a:r>
            <a:r>
              <a:rPr lang="ko-KR" altLang="en-US" dirty="0" smtClean="0"/>
              <a:t>내용</a:t>
            </a:r>
            <a:r>
              <a:rPr lang="en-US" altLang="ko-KR" dirty="0" smtClean="0"/>
              <a:t>]</a:t>
            </a:r>
            <a:r>
              <a:rPr lang="ko-KR" altLang="en-US" dirty="0" smtClean="0"/>
              <a:t> 슬라이드에 간단한 설명으로 정리</a:t>
            </a:r>
            <a:r>
              <a:rPr lang="en-US" altLang="ko-KR" dirty="0" smtClean="0"/>
              <a:t>.</a:t>
            </a:r>
            <a:r>
              <a:rPr lang="ko-KR" altLang="en-US" dirty="0" smtClean="0"/>
              <a:t> 복잡한 화면인 경우 간단한 화면 설명만 기술하고 상세한 내용은 </a:t>
            </a:r>
            <a:r>
              <a:rPr lang="en-US" altLang="ko-KR" dirty="0" smtClean="0"/>
              <a:t>[</a:t>
            </a:r>
            <a:r>
              <a:rPr lang="ko-KR" altLang="en-US" dirty="0" smtClean="0"/>
              <a:t>내용 상세</a:t>
            </a:r>
            <a:r>
              <a:rPr lang="en-US" altLang="ko-KR" dirty="0" smtClean="0"/>
              <a:t>] </a:t>
            </a:r>
            <a:r>
              <a:rPr lang="ko-KR" altLang="en-US" dirty="0" smtClean="0"/>
              <a:t>슬라이드를 이용하여 작성</a:t>
            </a:r>
          </a:p>
        </p:txBody>
      </p:sp>
      <p:pic>
        <p:nvPicPr>
          <p:cNvPr id="15" name="Google Shape;32;p7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000" y="6605616"/>
            <a:ext cx="865050" cy="24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33;p7"/>
          <p:cNvPicPr preferRelativeResize="0"/>
          <p:nvPr userDrawn="1"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98450" y="6605616"/>
            <a:ext cx="865050" cy="2319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9923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용 상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ko-KR" altLang="en-US" dirty="0" smtClean="0"/>
              <a:t>내용 제목 스타일 편집</a:t>
            </a:r>
            <a:endParaRPr lang="ko-KR" altLang="en-US" dirty="0"/>
          </a:p>
        </p:txBody>
      </p:sp>
      <p:sp>
        <p:nvSpPr>
          <p:cNvPr id="3" name="Line 28"/>
          <p:cNvSpPr>
            <a:spLocks noChangeShapeType="1"/>
          </p:cNvSpPr>
          <p:nvPr userDrawn="1"/>
        </p:nvSpPr>
        <p:spPr bwMode="auto">
          <a:xfrm>
            <a:off x="0" y="6556375"/>
            <a:ext cx="99060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 dirty="0">
              <a:latin typeface="Arial" charset="0"/>
              <a:ea typeface="맑은 고딕" pitchFamily="50" charset="-127"/>
            </a:endParaRPr>
          </a:p>
        </p:txBody>
      </p:sp>
      <p:grpSp>
        <p:nvGrpSpPr>
          <p:cNvPr id="5" name="그룹 4"/>
          <p:cNvGrpSpPr/>
          <p:nvPr userDrawn="1"/>
        </p:nvGrpSpPr>
        <p:grpSpPr>
          <a:xfrm>
            <a:off x="0" y="692696"/>
            <a:ext cx="9906000" cy="53975"/>
            <a:chOff x="0" y="692696"/>
            <a:chExt cx="9906000" cy="53975"/>
          </a:xfrm>
        </p:grpSpPr>
        <p:sp>
          <p:nvSpPr>
            <p:cNvPr id="6" name="Rectangle 38"/>
            <p:cNvSpPr>
              <a:spLocks noChangeArrowheads="1"/>
            </p:cNvSpPr>
            <p:nvPr userDrawn="1"/>
          </p:nvSpPr>
          <p:spPr bwMode="auto">
            <a:xfrm flipV="1">
              <a:off x="908050" y="692696"/>
              <a:ext cx="8997950" cy="5397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  <a:extLst/>
          </p:spPr>
          <p:txBody>
            <a:bodyPr wrap="none" anchor="ctr"/>
            <a:lstStyle/>
            <a:p>
              <a:pPr algn="ctr" latinLnBrk="0"/>
              <a:endParaRPr lang="ko-KR" altLang="en-US" sz="1300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 userDrawn="1"/>
          </p:nvSpPr>
          <p:spPr bwMode="auto">
            <a:xfrm flipV="1">
              <a:off x="0" y="692696"/>
              <a:ext cx="1439863" cy="52388"/>
            </a:xfrm>
            <a:prstGeom prst="rect">
              <a:avLst/>
            </a:prstGeom>
            <a:solidFill>
              <a:srgbClr val="2D4E9F"/>
            </a:solidFill>
            <a:ln>
              <a:noFill/>
            </a:ln>
            <a:extLst/>
          </p:spPr>
          <p:txBody>
            <a:bodyPr wrap="none" anchor="ctr"/>
            <a:lstStyle/>
            <a:p>
              <a:pPr algn="ctr" latinLnBrk="0"/>
              <a:endParaRPr lang="ko-KR" altLang="en-US" sz="1300">
                <a:latin typeface="맑은 고딕" pitchFamily="50" charset="-127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 userDrawn="1"/>
          </p:nvSpPr>
          <p:spPr bwMode="auto">
            <a:xfrm flipV="1">
              <a:off x="1424510" y="693492"/>
              <a:ext cx="1439863" cy="52388"/>
            </a:xfrm>
            <a:prstGeom prst="rect">
              <a:avLst/>
            </a:prstGeom>
            <a:solidFill>
              <a:srgbClr val="84AF43"/>
            </a:solidFill>
            <a:ln>
              <a:noFill/>
            </a:ln>
            <a:extLst/>
          </p:spPr>
          <p:txBody>
            <a:bodyPr wrap="none" anchor="ctr"/>
            <a:lstStyle/>
            <a:p>
              <a:pPr algn="ctr" latinLnBrk="0"/>
              <a:endParaRPr lang="ko-KR" altLang="en-US" sz="1300">
                <a:latin typeface="맑은 고딕" pitchFamily="50" charset="-127"/>
              </a:endParaRPr>
            </a:p>
          </p:txBody>
        </p:sp>
      </p:grpSp>
      <p:pic>
        <p:nvPicPr>
          <p:cNvPr id="13" name="Picture 98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4623" y="6571703"/>
            <a:ext cx="734881" cy="289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6994910" y="303039"/>
            <a:ext cx="24945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200" dirty="0" smtClean="0">
                <a:latin typeface="+mn-ea"/>
                <a:ea typeface="+mn-ea"/>
              </a:rPr>
              <a:t>사용자매뉴얼</a:t>
            </a:r>
            <a:r>
              <a:rPr lang="en-US" altLang="ko-KR" sz="1200" dirty="0" smtClean="0">
                <a:latin typeface="+mn-ea"/>
                <a:ea typeface="+mn-ea"/>
              </a:rPr>
              <a:t>(</a:t>
            </a:r>
            <a:r>
              <a:rPr lang="ko-KR" altLang="en-US" sz="1200" dirty="0" err="1" smtClean="0">
                <a:latin typeface="+mn-ea"/>
                <a:ea typeface="+mn-ea"/>
              </a:rPr>
              <a:t>동원파트너스</a:t>
            </a:r>
            <a:r>
              <a:rPr lang="en-US" altLang="ko-KR" sz="1200" dirty="0" smtClean="0">
                <a:latin typeface="+mn-ea"/>
                <a:ea typeface="+mn-ea"/>
              </a:rPr>
              <a:t>-</a:t>
            </a:r>
            <a:r>
              <a:rPr lang="ko-KR" altLang="en-US" sz="1200" dirty="0" smtClean="0">
                <a:latin typeface="+mn-ea"/>
                <a:ea typeface="+mn-ea"/>
              </a:rPr>
              <a:t>외주</a:t>
            </a:r>
            <a:r>
              <a:rPr lang="en-US" altLang="ko-KR" sz="1200" dirty="0" smtClean="0">
                <a:latin typeface="+mn-ea"/>
                <a:ea typeface="+mn-ea"/>
              </a:rPr>
              <a:t>)</a:t>
            </a:r>
          </a:p>
          <a:p>
            <a:pPr algn="r"/>
            <a:r>
              <a:rPr lang="en-US" altLang="ko-KR" sz="1200" dirty="0" smtClean="0">
                <a:latin typeface="+mn-ea"/>
                <a:ea typeface="+mn-ea"/>
              </a:rPr>
              <a:t>Ver. 1.0</a:t>
            </a:r>
            <a:endParaRPr lang="ko-KR" altLang="en-US" sz="1200" dirty="0">
              <a:latin typeface="+mn-ea"/>
              <a:ea typeface="+mn-ea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415354" y="836712"/>
            <a:ext cx="864000" cy="5616476"/>
          </a:xfrm>
          <a:prstGeom prst="rect">
            <a:avLst/>
          </a:prstGeom>
          <a:solidFill>
            <a:schemeClr val="accent3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smtClean="0">
                <a:solidFill>
                  <a:schemeClr val="bg1"/>
                </a:solidFill>
              </a:rPr>
              <a:t>화면설명</a:t>
            </a:r>
            <a:endParaRPr lang="ko-KR" altLang="en-US" sz="1200" b="1">
              <a:solidFill>
                <a:schemeClr val="bg1"/>
              </a:solidFill>
            </a:endParaRPr>
          </a:p>
        </p:txBody>
      </p:sp>
      <p:sp>
        <p:nvSpPr>
          <p:cNvPr id="26" name="텍스트 개체 틀 25"/>
          <p:cNvSpPr>
            <a:spLocks noGrp="1"/>
          </p:cNvSpPr>
          <p:nvPr>
            <p:ph type="body" sz="quarter" idx="10" hasCustomPrompt="1"/>
          </p:nvPr>
        </p:nvSpPr>
        <p:spPr>
          <a:xfrm>
            <a:off x="1352599" y="836712"/>
            <a:ext cx="8137475" cy="5616476"/>
          </a:xfrm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ko-KR" altLang="en-US" dirty="0" smtClean="0"/>
              <a:t>세부 이미지 및 상세 설명을 기술합니다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폰트 맑은 고딕 </a:t>
            </a:r>
            <a:r>
              <a:rPr lang="en-US" altLang="ko-KR" dirty="0" smtClean="0"/>
              <a:t>10</a:t>
            </a:r>
            <a:endParaRPr lang="ko-KR" altLang="en-US" dirty="0" smtClean="0"/>
          </a:p>
        </p:txBody>
      </p:sp>
      <p:pic>
        <p:nvPicPr>
          <p:cNvPr id="15" name="Google Shape;32;p7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000" y="6605616"/>
            <a:ext cx="865050" cy="24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33;p7"/>
          <p:cNvPicPr preferRelativeResize="0"/>
          <p:nvPr userDrawn="1"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98450" y="6605616"/>
            <a:ext cx="865050" cy="2319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3103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용 형식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ko-KR" altLang="en-US" dirty="0" smtClean="0"/>
              <a:t>내용 제목 스타일 편집</a:t>
            </a:r>
            <a:endParaRPr lang="ko-KR" altLang="en-US" dirty="0"/>
          </a:p>
        </p:txBody>
      </p:sp>
      <p:sp>
        <p:nvSpPr>
          <p:cNvPr id="3" name="Line 28"/>
          <p:cNvSpPr>
            <a:spLocks noChangeShapeType="1"/>
          </p:cNvSpPr>
          <p:nvPr userDrawn="1"/>
        </p:nvSpPr>
        <p:spPr bwMode="auto">
          <a:xfrm>
            <a:off x="0" y="6556375"/>
            <a:ext cx="99060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 dirty="0">
              <a:latin typeface="Arial" charset="0"/>
              <a:ea typeface="맑은 고딕" pitchFamily="50" charset="-127"/>
            </a:endParaRPr>
          </a:p>
        </p:txBody>
      </p:sp>
      <p:grpSp>
        <p:nvGrpSpPr>
          <p:cNvPr id="5" name="그룹 4"/>
          <p:cNvGrpSpPr/>
          <p:nvPr userDrawn="1"/>
        </p:nvGrpSpPr>
        <p:grpSpPr>
          <a:xfrm>
            <a:off x="0" y="692696"/>
            <a:ext cx="9906000" cy="53975"/>
            <a:chOff x="0" y="692696"/>
            <a:chExt cx="9906000" cy="53975"/>
          </a:xfrm>
        </p:grpSpPr>
        <p:sp>
          <p:nvSpPr>
            <p:cNvPr id="6" name="Rectangle 38"/>
            <p:cNvSpPr>
              <a:spLocks noChangeArrowheads="1"/>
            </p:cNvSpPr>
            <p:nvPr userDrawn="1"/>
          </p:nvSpPr>
          <p:spPr bwMode="auto">
            <a:xfrm flipV="1">
              <a:off x="908050" y="692696"/>
              <a:ext cx="8997950" cy="5397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  <a:extLst/>
          </p:spPr>
          <p:txBody>
            <a:bodyPr wrap="none" anchor="ctr"/>
            <a:lstStyle/>
            <a:p>
              <a:pPr algn="ctr" latinLnBrk="0"/>
              <a:endParaRPr lang="ko-KR" altLang="en-US" sz="1300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 userDrawn="1"/>
          </p:nvSpPr>
          <p:spPr bwMode="auto">
            <a:xfrm flipV="1">
              <a:off x="0" y="692696"/>
              <a:ext cx="1439863" cy="52388"/>
            </a:xfrm>
            <a:prstGeom prst="rect">
              <a:avLst/>
            </a:prstGeom>
            <a:solidFill>
              <a:srgbClr val="2D4E9F"/>
            </a:solidFill>
            <a:ln>
              <a:noFill/>
            </a:ln>
            <a:extLst/>
          </p:spPr>
          <p:txBody>
            <a:bodyPr wrap="none" anchor="ctr"/>
            <a:lstStyle/>
            <a:p>
              <a:pPr algn="ctr" latinLnBrk="0"/>
              <a:endParaRPr lang="ko-KR" altLang="en-US" sz="1300">
                <a:latin typeface="맑은 고딕" pitchFamily="50" charset="-127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 userDrawn="1"/>
          </p:nvSpPr>
          <p:spPr bwMode="auto">
            <a:xfrm flipV="1">
              <a:off x="1424510" y="693492"/>
              <a:ext cx="1439863" cy="52388"/>
            </a:xfrm>
            <a:prstGeom prst="rect">
              <a:avLst/>
            </a:prstGeom>
            <a:solidFill>
              <a:srgbClr val="84AF43"/>
            </a:solidFill>
            <a:ln>
              <a:noFill/>
            </a:ln>
            <a:extLst/>
          </p:spPr>
          <p:txBody>
            <a:bodyPr wrap="none" anchor="ctr"/>
            <a:lstStyle/>
            <a:p>
              <a:pPr algn="ctr" latinLnBrk="0"/>
              <a:endParaRPr lang="ko-KR" altLang="en-US" sz="1300">
                <a:latin typeface="맑은 고딕" pitchFamily="50" charset="-127"/>
              </a:endParaRPr>
            </a:p>
          </p:txBody>
        </p:sp>
      </p:grpSp>
      <p:sp>
        <p:nvSpPr>
          <p:cNvPr id="11" name="직사각형 10"/>
          <p:cNvSpPr/>
          <p:nvPr userDrawn="1"/>
        </p:nvSpPr>
        <p:spPr>
          <a:xfrm>
            <a:off x="415925" y="836712"/>
            <a:ext cx="9074150" cy="3024336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Picture 98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4623" y="6571703"/>
            <a:ext cx="734881" cy="289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6994910" y="303039"/>
            <a:ext cx="24945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200" dirty="0" smtClean="0">
                <a:latin typeface="+mn-ea"/>
                <a:ea typeface="+mn-ea"/>
              </a:rPr>
              <a:t>사용자매뉴얼</a:t>
            </a:r>
            <a:r>
              <a:rPr lang="en-US" altLang="ko-KR" sz="1200" dirty="0" smtClean="0">
                <a:latin typeface="+mn-ea"/>
                <a:ea typeface="+mn-ea"/>
              </a:rPr>
              <a:t>(</a:t>
            </a:r>
            <a:r>
              <a:rPr lang="ko-KR" altLang="en-US" sz="1200" dirty="0" err="1" smtClean="0">
                <a:latin typeface="+mn-ea"/>
                <a:ea typeface="+mn-ea"/>
              </a:rPr>
              <a:t>동원파트너스</a:t>
            </a:r>
            <a:r>
              <a:rPr lang="en-US" altLang="ko-KR" sz="1200" dirty="0" smtClean="0">
                <a:latin typeface="+mn-ea"/>
                <a:ea typeface="+mn-ea"/>
              </a:rPr>
              <a:t>-</a:t>
            </a:r>
            <a:r>
              <a:rPr lang="ko-KR" altLang="en-US" sz="1200" dirty="0" smtClean="0">
                <a:latin typeface="+mn-ea"/>
                <a:ea typeface="+mn-ea"/>
              </a:rPr>
              <a:t>외주</a:t>
            </a:r>
            <a:r>
              <a:rPr lang="en-US" altLang="ko-KR" sz="1200" dirty="0" smtClean="0">
                <a:latin typeface="+mn-ea"/>
                <a:ea typeface="+mn-ea"/>
              </a:rPr>
              <a:t>)</a:t>
            </a:r>
          </a:p>
          <a:p>
            <a:pPr algn="r"/>
            <a:r>
              <a:rPr lang="en-US" altLang="ko-KR" sz="1200" dirty="0" smtClean="0">
                <a:latin typeface="+mn-ea"/>
                <a:ea typeface="+mn-ea"/>
              </a:rPr>
              <a:t>Ver. 1.0</a:t>
            </a:r>
            <a:endParaRPr lang="ko-KR" altLang="en-US" sz="1200" dirty="0">
              <a:latin typeface="+mn-ea"/>
              <a:ea typeface="+mn-ea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415354" y="3933056"/>
            <a:ext cx="864000" cy="2520132"/>
          </a:xfrm>
          <a:prstGeom prst="rect">
            <a:avLst/>
          </a:prstGeom>
          <a:solidFill>
            <a:schemeClr val="accent3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smtClean="0">
                <a:solidFill>
                  <a:schemeClr val="bg1"/>
                </a:solidFill>
              </a:rPr>
              <a:t>화면설명</a:t>
            </a:r>
            <a:endParaRPr lang="ko-KR" altLang="en-US" sz="1200" b="1">
              <a:solidFill>
                <a:schemeClr val="bg1"/>
              </a:solidFill>
            </a:endParaRPr>
          </a:p>
        </p:txBody>
      </p:sp>
      <p:sp>
        <p:nvSpPr>
          <p:cNvPr id="26" name="텍스트 개체 틀 25"/>
          <p:cNvSpPr>
            <a:spLocks noGrp="1"/>
          </p:cNvSpPr>
          <p:nvPr>
            <p:ph type="body" sz="quarter" idx="10" hasCustomPrompt="1"/>
          </p:nvPr>
        </p:nvSpPr>
        <p:spPr>
          <a:xfrm>
            <a:off x="1352599" y="3933056"/>
            <a:ext cx="8137475" cy="2520132"/>
          </a:xfrm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Autofit/>
          </a:bodyPr>
          <a:lstStyle>
            <a:lvl1pPr marL="0" indent="0">
              <a:buNone/>
              <a:defRPr sz="1000" baseline="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ko-KR" altLang="en-US" dirty="0" smtClean="0"/>
              <a:t>탭이 있는 화면 등 상세 설명이 필요할 때 사용하는 슬라이드로 상단에 이미지를 나타내고 하단에 상세 설명을 기술합니다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폰트 맑은 고딕 </a:t>
            </a:r>
            <a:r>
              <a:rPr lang="en-US" altLang="ko-KR" dirty="0" smtClean="0"/>
              <a:t>10</a:t>
            </a:r>
            <a:endParaRPr lang="ko-KR" altLang="en-US" dirty="0" smtClean="0"/>
          </a:p>
        </p:txBody>
      </p:sp>
      <p:pic>
        <p:nvPicPr>
          <p:cNvPr id="15" name="Google Shape;32;p7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000" y="6605616"/>
            <a:ext cx="865050" cy="24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33;p7"/>
          <p:cNvPicPr preferRelativeResize="0"/>
          <p:nvPr userDrawn="1"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98450" y="6605616"/>
            <a:ext cx="865050" cy="2319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6783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>
  <p:cSld name="1_제목 슬라이드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5"/>
          <p:cNvSpPr/>
          <p:nvPr/>
        </p:nvSpPr>
        <p:spPr>
          <a:xfrm>
            <a:off x="273050" y="142875"/>
            <a:ext cx="7019925" cy="36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4" name="Google Shape;14;p5"/>
          <p:cNvSpPr/>
          <p:nvPr/>
        </p:nvSpPr>
        <p:spPr>
          <a:xfrm>
            <a:off x="266700" y="666750"/>
            <a:ext cx="9366250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5" name="Google Shape;15;p5"/>
          <p:cNvSpPr txBox="1">
            <a:spLocks noGrp="1"/>
          </p:cNvSpPr>
          <p:nvPr>
            <p:ph type="ctrTitle"/>
          </p:nvPr>
        </p:nvSpPr>
        <p:spPr>
          <a:xfrm>
            <a:off x="742950" y="692696"/>
            <a:ext cx="84201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6" name="Google Shape;16;p5"/>
          <p:cNvCxnSpPr/>
          <p:nvPr/>
        </p:nvCxnSpPr>
        <p:spPr>
          <a:xfrm flipH="1">
            <a:off x="0" y="692150"/>
            <a:ext cx="9906000" cy="546"/>
          </a:xfrm>
          <a:prstGeom prst="straightConnector1">
            <a:avLst/>
          </a:prstGeom>
          <a:noFill/>
          <a:ln w="9525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1161945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개체 틀 9"/>
          <p:cNvSpPr>
            <a:spLocks noGrp="1"/>
          </p:cNvSpPr>
          <p:nvPr>
            <p:ph type="title"/>
          </p:nvPr>
        </p:nvSpPr>
        <p:spPr>
          <a:xfrm>
            <a:off x="430088" y="311214"/>
            <a:ext cx="6179096" cy="380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1" name="텍스트 개체 틀 10"/>
          <p:cNvSpPr>
            <a:spLocks noGrp="1"/>
          </p:cNvSpPr>
          <p:nvPr>
            <p:ph type="body" idx="1"/>
          </p:nvPr>
        </p:nvSpPr>
        <p:spPr>
          <a:xfrm>
            <a:off x="416495" y="836712"/>
            <a:ext cx="9073580" cy="5616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0" r:id="rId2"/>
    <p:sldLayoutId id="2147483657" r:id="rId3"/>
    <p:sldLayoutId id="2147483661" r:id="rId4"/>
    <p:sldLayoutId id="2147483662" r:id="rId5"/>
    <p:sldLayoutId id="2147483663" r:id="rId6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1" hangingPunct="1">
        <a:spcBef>
          <a:spcPct val="0"/>
        </a:spcBef>
        <a:buNone/>
        <a:defRPr sz="1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00" y="1555200"/>
            <a:ext cx="9072000" cy="48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외주 </a:t>
            </a:r>
            <a:r>
              <a:rPr lang="en-US" altLang="ko-KR" dirty="0"/>
              <a:t>〉 </a:t>
            </a:r>
            <a:r>
              <a:rPr lang="ko-KR" altLang="en-US" dirty="0"/>
              <a:t>외주 </a:t>
            </a:r>
            <a:r>
              <a:rPr lang="ko-KR" altLang="en-US" dirty="0" smtClean="0"/>
              <a:t>기성실적 </a:t>
            </a:r>
            <a:r>
              <a:rPr lang="en-US" altLang="ko-KR" dirty="0"/>
              <a:t>〉 </a:t>
            </a:r>
            <a:r>
              <a:rPr lang="ko-KR" altLang="en-US" dirty="0" smtClean="0"/>
              <a:t>기성실적관리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ko-KR" altLang="en-US" dirty="0" err="1"/>
              <a:t>동원파트너스</a:t>
            </a:r>
            <a:r>
              <a:rPr lang="ko-KR" altLang="en-US" dirty="0"/>
              <a:t> 시스템에 로그인한 협력업체의 </a:t>
            </a:r>
            <a:r>
              <a:rPr lang="ko-KR" altLang="en-US" dirty="0" smtClean="0"/>
              <a:t>기성실적 </a:t>
            </a:r>
            <a:r>
              <a:rPr lang="ko-KR" altLang="en-US" dirty="0"/>
              <a:t>정보를 확인할 수 있는 화면입니다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조회조건 </a:t>
            </a:r>
            <a:r>
              <a:rPr lang="en-US" altLang="ko-KR" dirty="0" smtClean="0"/>
              <a:t>(</a:t>
            </a:r>
            <a:r>
              <a:rPr lang="ko-KR" altLang="en-US" dirty="0" smtClean="0"/>
              <a:t>실적연도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실적유형</a:t>
            </a:r>
            <a:r>
              <a:rPr lang="en-US" altLang="ko-KR" dirty="0" smtClean="0"/>
              <a:t>)</a:t>
            </a:r>
            <a:r>
              <a:rPr lang="ko-KR" altLang="en-US" dirty="0"/>
              <a:t>을 입력한 후 조회 버튼을 클릭하면 조회조건에 해당되는 </a:t>
            </a:r>
            <a:r>
              <a:rPr lang="ko-KR" altLang="en-US" dirty="0" smtClean="0"/>
              <a:t>기성실적 </a:t>
            </a:r>
            <a:r>
              <a:rPr lang="ko-KR" altLang="en-US" dirty="0"/>
              <a:t>정보를 가져옵니다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8" name="직사각형 7"/>
          <p:cNvSpPr/>
          <p:nvPr/>
        </p:nvSpPr>
        <p:spPr>
          <a:xfrm>
            <a:off x="1491452" y="2099276"/>
            <a:ext cx="7998148" cy="4333924"/>
          </a:xfrm>
          <a:prstGeom prst="rect">
            <a:avLst/>
          </a:prstGeom>
          <a:noFill/>
          <a:ln w="31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>
            <a:spLocks noChangeAspect="1"/>
          </p:cNvSpPr>
          <p:nvPr/>
        </p:nvSpPr>
        <p:spPr>
          <a:xfrm>
            <a:off x="9274883" y="1883276"/>
            <a:ext cx="191199" cy="216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1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pic>
        <p:nvPicPr>
          <p:cNvPr id="9" name="그림 8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8268758" y="1623634"/>
            <a:ext cx="392496" cy="8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37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외주 </a:t>
            </a:r>
            <a:r>
              <a:rPr lang="en-US" altLang="ko-KR" dirty="0"/>
              <a:t>〉 </a:t>
            </a:r>
            <a:r>
              <a:rPr lang="ko-KR" altLang="en-US" dirty="0"/>
              <a:t>외주 기성실적 </a:t>
            </a:r>
            <a:r>
              <a:rPr lang="en-US" altLang="ko-KR" dirty="0"/>
              <a:t>〉 </a:t>
            </a:r>
            <a:r>
              <a:rPr lang="ko-KR" altLang="en-US" dirty="0"/>
              <a:t>기성실적관리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ym typeface="Wingdings" panose="05000000000000000000" pitchFamily="2" charset="2"/>
              </a:rPr>
              <a:t>6. </a:t>
            </a:r>
            <a:r>
              <a:rPr lang="ko-KR" altLang="en-US" dirty="0">
                <a:sym typeface="Wingdings" panose="05000000000000000000" pitchFamily="2" charset="2"/>
              </a:rPr>
              <a:t>기계설비공사 등록</a:t>
            </a:r>
            <a:endParaRPr lang="en-US" altLang="ko-KR" dirty="0">
              <a:sym typeface="Wingdings" panose="05000000000000000000" pitchFamily="2" charset="2"/>
            </a:endParaRPr>
          </a:p>
          <a:p>
            <a:r>
              <a:rPr lang="en-US" altLang="ko-KR" dirty="0">
                <a:sym typeface="Wingdings" panose="05000000000000000000" pitchFamily="2" charset="2"/>
              </a:rPr>
              <a:t>   1) </a:t>
            </a:r>
            <a:r>
              <a:rPr lang="ko-KR" altLang="en-US" dirty="0">
                <a:sym typeface="Wingdings" panose="05000000000000000000" pitchFamily="2" charset="2"/>
              </a:rPr>
              <a:t>기본정보</a:t>
            </a:r>
            <a:r>
              <a:rPr lang="en-US" altLang="ko-KR" dirty="0">
                <a:sym typeface="Wingdings" panose="05000000000000000000" pitchFamily="2" charset="2"/>
              </a:rPr>
              <a:t>/</a:t>
            </a:r>
            <a:r>
              <a:rPr lang="ko-KR" altLang="en-US" dirty="0">
                <a:sym typeface="Wingdings" panose="05000000000000000000" pitchFamily="2" charset="2"/>
              </a:rPr>
              <a:t>공사내역</a:t>
            </a:r>
            <a:r>
              <a:rPr lang="en-US" altLang="ko-KR" dirty="0">
                <a:sym typeface="Wingdings" panose="05000000000000000000" pitchFamily="2" charset="2"/>
              </a:rPr>
              <a:t>/</a:t>
            </a:r>
            <a:r>
              <a:rPr lang="ko-KR" altLang="en-US" dirty="0">
                <a:sym typeface="Wingdings" panose="05000000000000000000" pitchFamily="2" charset="2"/>
              </a:rPr>
              <a:t>실적금액</a:t>
            </a:r>
            <a:r>
              <a:rPr lang="en-US" altLang="ko-KR" dirty="0">
                <a:sym typeface="Wingdings" panose="05000000000000000000" pitchFamily="2" charset="2"/>
              </a:rPr>
              <a:t>/</a:t>
            </a:r>
            <a:r>
              <a:rPr lang="ko-KR" altLang="en-US" dirty="0">
                <a:sym typeface="Wingdings" panose="05000000000000000000" pitchFamily="2" charset="2"/>
              </a:rPr>
              <a:t>기타 정보를 입력하세요</a:t>
            </a:r>
            <a:r>
              <a:rPr lang="en-US" altLang="ko-KR" dirty="0">
                <a:sym typeface="Wingdings" panose="05000000000000000000" pitchFamily="2" charset="2"/>
              </a:rPr>
              <a:t>.</a:t>
            </a:r>
          </a:p>
          <a:p>
            <a:r>
              <a:rPr lang="en-US" altLang="ko-KR" dirty="0">
                <a:sym typeface="Wingdings" panose="05000000000000000000" pitchFamily="2" charset="2"/>
              </a:rPr>
              <a:t>   2) </a:t>
            </a:r>
            <a:r>
              <a:rPr lang="en-US" altLang="ko-KR" dirty="0" smtClean="0">
                <a:sym typeface="Wingdings" panose="05000000000000000000" pitchFamily="2" charset="2"/>
              </a:rPr>
              <a:t>‘</a:t>
            </a:r>
            <a:r>
              <a:rPr lang="ko-KR" altLang="en-US" dirty="0" smtClean="0">
                <a:sym typeface="Wingdings" panose="05000000000000000000" pitchFamily="2" charset="2"/>
              </a:rPr>
              <a:t>저장</a:t>
            </a:r>
            <a:r>
              <a:rPr lang="en-US" altLang="ko-KR" dirty="0" smtClean="0">
                <a:sym typeface="Wingdings" panose="05000000000000000000" pitchFamily="2" charset="2"/>
              </a:rPr>
              <a:t>’ </a:t>
            </a:r>
            <a:r>
              <a:rPr lang="ko-KR" altLang="en-US" dirty="0" smtClean="0">
                <a:sym typeface="Wingdings" panose="05000000000000000000" pitchFamily="2" charset="2"/>
              </a:rPr>
              <a:t>버튼을 </a:t>
            </a:r>
            <a:r>
              <a:rPr lang="ko-KR" altLang="en-US" dirty="0">
                <a:sym typeface="Wingdings" panose="05000000000000000000" pitchFamily="2" charset="2"/>
              </a:rPr>
              <a:t>클릭하여 입력한 정보를 저장하세요</a:t>
            </a:r>
            <a:r>
              <a:rPr lang="en-US" altLang="ko-KR" dirty="0">
                <a:sym typeface="Wingdings" panose="05000000000000000000" pitchFamily="2" charset="2"/>
              </a:rPr>
              <a:t>. </a:t>
            </a:r>
          </a:p>
          <a:p>
            <a:r>
              <a:rPr lang="en-US" altLang="ko-KR" dirty="0" smtClean="0">
                <a:sym typeface="Wingdings" panose="05000000000000000000" pitchFamily="2" charset="2"/>
              </a:rPr>
              <a:t>   3) </a:t>
            </a:r>
            <a:r>
              <a:rPr lang="ko-KR" altLang="en-US" dirty="0">
                <a:sym typeface="Wingdings" panose="05000000000000000000" pitchFamily="2" charset="2"/>
              </a:rPr>
              <a:t>첨부파일 동작 방식은 상기 </a:t>
            </a:r>
            <a:r>
              <a:rPr lang="ko-KR" altLang="en-US" dirty="0"/>
              <a:t>건설공사 기성실적 등록</a:t>
            </a:r>
            <a:r>
              <a:rPr lang="ko-KR" altLang="en-US" dirty="0">
                <a:sym typeface="Wingdings" panose="05000000000000000000" pitchFamily="2" charset="2"/>
              </a:rPr>
              <a:t>과 동일합니다</a:t>
            </a:r>
            <a:r>
              <a:rPr lang="en-US" altLang="ko-KR" dirty="0">
                <a:sym typeface="Wingdings" panose="05000000000000000000" pitchFamily="2" charset="2"/>
              </a:rPr>
              <a:t>. </a:t>
            </a:r>
            <a:endParaRPr lang="en-US" altLang="ko-KR" dirty="0" smtClean="0">
              <a:sym typeface="Wingdings" panose="05000000000000000000" pitchFamily="2" charset="2"/>
            </a:endParaRPr>
          </a:p>
          <a:p>
            <a:endParaRPr lang="en-US" altLang="ko-KR" dirty="0">
              <a:sym typeface="Wingdings" panose="05000000000000000000" pitchFamily="2" charset="2"/>
            </a:endParaRPr>
          </a:p>
          <a:p>
            <a:r>
              <a:rPr lang="en-US" altLang="ko-KR" dirty="0">
                <a:sym typeface="Wingdings" panose="05000000000000000000" pitchFamily="2" charset="2"/>
              </a:rPr>
              <a:t>7. </a:t>
            </a:r>
            <a:r>
              <a:rPr lang="ko-KR" altLang="en-US" dirty="0">
                <a:sym typeface="Wingdings" panose="05000000000000000000" pitchFamily="2" charset="2"/>
              </a:rPr>
              <a:t>시설물유지관리 등록</a:t>
            </a:r>
            <a:endParaRPr lang="en-US" altLang="ko-KR" dirty="0">
              <a:sym typeface="Wingdings" panose="05000000000000000000" pitchFamily="2" charset="2"/>
            </a:endParaRPr>
          </a:p>
          <a:p>
            <a:r>
              <a:rPr lang="en-US" altLang="ko-KR" dirty="0">
                <a:sym typeface="Wingdings" panose="05000000000000000000" pitchFamily="2" charset="2"/>
              </a:rPr>
              <a:t>   1) </a:t>
            </a:r>
            <a:r>
              <a:rPr lang="ko-KR" altLang="en-US" dirty="0">
                <a:sym typeface="Wingdings" panose="05000000000000000000" pitchFamily="2" charset="2"/>
              </a:rPr>
              <a:t>기본정보</a:t>
            </a:r>
            <a:r>
              <a:rPr lang="en-US" altLang="ko-KR" dirty="0">
                <a:sym typeface="Wingdings" panose="05000000000000000000" pitchFamily="2" charset="2"/>
              </a:rPr>
              <a:t>/</a:t>
            </a:r>
            <a:r>
              <a:rPr lang="ko-KR" altLang="en-US" dirty="0">
                <a:sym typeface="Wingdings" panose="05000000000000000000" pitchFamily="2" charset="2"/>
              </a:rPr>
              <a:t>공사내역</a:t>
            </a:r>
            <a:r>
              <a:rPr lang="en-US" altLang="ko-KR" dirty="0">
                <a:sym typeface="Wingdings" panose="05000000000000000000" pitchFamily="2" charset="2"/>
              </a:rPr>
              <a:t>/</a:t>
            </a:r>
            <a:r>
              <a:rPr lang="ko-KR" altLang="en-US" dirty="0">
                <a:sym typeface="Wingdings" panose="05000000000000000000" pitchFamily="2" charset="2"/>
              </a:rPr>
              <a:t>실적금액</a:t>
            </a:r>
            <a:r>
              <a:rPr lang="en-US" altLang="ko-KR" dirty="0">
                <a:sym typeface="Wingdings" panose="05000000000000000000" pitchFamily="2" charset="2"/>
              </a:rPr>
              <a:t>/</a:t>
            </a:r>
            <a:r>
              <a:rPr lang="ko-KR" altLang="en-US" dirty="0">
                <a:sym typeface="Wingdings" panose="05000000000000000000" pitchFamily="2" charset="2"/>
              </a:rPr>
              <a:t>기타 정보를 입력하세요</a:t>
            </a:r>
            <a:r>
              <a:rPr lang="en-US" altLang="ko-KR" dirty="0">
                <a:sym typeface="Wingdings" panose="05000000000000000000" pitchFamily="2" charset="2"/>
              </a:rPr>
              <a:t>.</a:t>
            </a:r>
          </a:p>
          <a:p>
            <a:r>
              <a:rPr lang="en-US" altLang="ko-KR" dirty="0">
                <a:sym typeface="Wingdings" panose="05000000000000000000" pitchFamily="2" charset="2"/>
              </a:rPr>
              <a:t>   2) </a:t>
            </a:r>
            <a:r>
              <a:rPr lang="en-US" altLang="ko-KR" dirty="0" smtClean="0">
                <a:sym typeface="Wingdings" panose="05000000000000000000" pitchFamily="2" charset="2"/>
              </a:rPr>
              <a:t>‘</a:t>
            </a:r>
            <a:r>
              <a:rPr lang="ko-KR" altLang="en-US" dirty="0" smtClean="0">
                <a:sym typeface="Wingdings" panose="05000000000000000000" pitchFamily="2" charset="2"/>
              </a:rPr>
              <a:t>저장</a:t>
            </a:r>
            <a:r>
              <a:rPr lang="en-US" altLang="ko-KR" dirty="0" smtClean="0">
                <a:sym typeface="Wingdings" panose="05000000000000000000" pitchFamily="2" charset="2"/>
              </a:rPr>
              <a:t>’ </a:t>
            </a:r>
            <a:r>
              <a:rPr lang="ko-KR" altLang="en-US" dirty="0" smtClean="0">
                <a:sym typeface="Wingdings" panose="05000000000000000000" pitchFamily="2" charset="2"/>
              </a:rPr>
              <a:t>버튼을 </a:t>
            </a:r>
            <a:r>
              <a:rPr lang="ko-KR" altLang="en-US" dirty="0">
                <a:sym typeface="Wingdings" panose="05000000000000000000" pitchFamily="2" charset="2"/>
              </a:rPr>
              <a:t>클릭하여 입력한 정보를 저장하세요</a:t>
            </a:r>
            <a:r>
              <a:rPr lang="en-US" altLang="ko-KR" dirty="0">
                <a:sym typeface="Wingdings" panose="05000000000000000000" pitchFamily="2" charset="2"/>
              </a:rPr>
              <a:t>. </a:t>
            </a:r>
            <a:endParaRPr lang="en-US" altLang="ko-KR" dirty="0" smtClean="0">
              <a:sym typeface="Wingdings" panose="05000000000000000000" pitchFamily="2" charset="2"/>
            </a:endParaRPr>
          </a:p>
          <a:p>
            <a:r>
              <a:rPr lang="en-US" altLang="ko-KR" dirty="0" smtClean="0">
                <a:sym typeface="Wingdings" panose="05000000000000000000" pitchFamily="2" charset="2"/>
              </a:rPr>
              <a:t>   3) </a:t>
            </a:r>
            <a:r>
              <a:rPr lang="ko-KR" altLang="en-US" dirty="0">
                <a:sym typeface="Wingdings" panose="05000000000000000000" pitchFamily="2" charset="2"/>
              </a:rPr>
              <a:t>첨부파일 동작 방식은 상기 </a:t>
            </a:r>
            <a:r>
              <a:rPr lang="ko-KR" altLang="en-US" dirty="0"/>
              <a:t>건설공사 기성실적 등록</a:t>
            </a:r>
            <a:r>
              <a:rPr lang="ko-KR" altLang="en-US" dirty="0">
                <a:sym typeface="Wingdings" panose="05000000000000000000" pitchFamily="2" charset="2"/>
              </a:rPr>
              <a:t>과 동일합니다</a:t>
            </a:r>
            <a:r>
              <a:rPr lang="en-US" altLang="ko-KR" dirty="0">
                <a:sym typeface="Wingdings" panose="05000000000000000000" pitchFamily="2" charset="2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6277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00" y="1555200"/>
            <a:ext cx="9072000" cy="48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외주 </a:t>
            </a:r>
            <a:r>
              <a:rPr lang="en-US" altLang="ko-KR" dirty="0"/>
              <a:t>〉 </a:t>
            </a:r>
            <a:r>
              <a:rPr lang="ko-KR" altLang="en-US" dirty="0"/>
              <a:t>외주 </a:t>
            </a:r>
            <a:r>
              <a:rPr lang="ko-KR" altLang="en-US" dirty="0" smtClean="0"/>
              <a:t>기성실적 </a:t>
            </a:r>
            <a:r>
              <a:rPr lang="en-US" altLang="ko-KR" dirty="0"/>
              <a:t>〉 </a:t>
            </a:r>
            <a:r>
              <a:rPr lang="ko-KR" altLang="en-US" dirty="0" smtClean="0"/>
              <a:t>기성실적관리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ko-KR" altLang="en-US" dirty="0" err="1" smtClean="0"/>
              <a:t>동원파트너스</a:t>
            </a:r>
            <a:r>
              <a:rPr lang="ko-KR" altLang="en-US" dirty="0" smtClean="0"/>
              <a:t> 시스템에 로그인한 </a:t>
            </a:r>
            <a:r>
              <a:rPr lang="ko-KR" altLang="en-US" dirty="0"/>
              <a:t>협력업체의 </a:t>
            </a:r>
            <a:r>
              <a:rPr lang="ko-KR" altLang="en-US" dirty="0" smtClean="0"/>
              <a:t>기성실적 </a:t>
            </a:r>
            <a:r>
              <a:rPr lang="ko-KR" altLang="en-US" dirty="0"/>
              <a:t>정보를 확인할 수 있는 화면입니다</a:t>
            </a:r>
            <a:r>
              <a:rPr lang="en-US" altLang="ko-KR" dirty="0" smtClean="0"/>
              <a:t>.(</a:t>
            </a:r>
            <a:r>
              <a:rPr lang="ko-KR" altLang="en-US" dirty="0" smtClean="0"/>
              <a:t>건설공사 기성실적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r>
              <a:rPr lang="ko-KR" altLang="en-US" dirty="0"/>
              <a:t>조회조건 </a:t>
            </a:r>
            <a:r>
              <a:rPr lang="en-US" altLang="ko-KR" dirty="0" smtClean="0"/>
              <a:t>(</a:t>
            </a:r>
            <a:r>
              <a:rPr lang="ko-KR" altLang="en-US" dirty="0" smtClean="0"/>
              <a:t>실적연도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실적유형</a:t>
            </a:r>
            <a:r>
              <a:rPr lang="en-US" altLang="ko-KR" dirty="0" smtClean="0"/>
              <a:t>)</a:t>
            </a:r>
            <a:r>
              <a:rPr lang="ko-KR" altLang="en-US" dirty="0"/>
              <a:t>을 입력한 후 조회 버튼을 클릭하면 조회조건에 해당되는 </a:t>
            </a:r>
            <a:r>
              <a:rPr lang="ko-KR" altLang="en-US" dirty="0" smtClean="0"/>
              <a:t>기성실적 </a:t>
            </a:r>
            <a:r>
              <a:rPr lang="ko-KR" altLang="en-US" dirty="0"/>
              <a:t>정보를 가져옵니다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8" name="직사각형 7"/>
          <p:cNvSpPr/>
          <p:nvPr/>
        </p:nvSpPr>
        <p:spPr>
          <a:xfrm>
            <a:off x="1444704" y="2099276"/>
            <a:ext cx="8044896" cy="4333924"/>
          </a:xfrm>
          <a:prstGeom prst="rect">
            <a:avLst/>
          </a:prstGeom>
          <a:noFill/>
          <a:ln w="31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>
            <a:spLocks noChangeAspect="1"/>
          </p:cNvSpPr>
          <p:nvPr/>
        </p:nvSpPr>
        <p:spPr>
          <a:xfrm>
            <a:off x="9442321" y="1883276"/>
            <a:ext cx="191199" cy="216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2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pic>
        <p:nvPicPr>
          <p:cNvPr id="9" name="그림 8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8268758" y="1633966"/>
            <a:ext cx="392496" cy="87130"/>
          </a:xfrm>
          <a:prstGeom prst="rect">
            <a:avLst/>
          </a:prstGeom>
        </p:spPr>
      </p:pic>
      <p:pic>
        <p:nvPicPr>
          <p:cNvPr id="10" name="그림 9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2720752" y="2374770"/>
            <a:ext cx="392496" cy="87130"/>
          </a:xfrm>
          <a:prstGeom prst="rect">
            <a:avLst/>
          </a:prstGeom>
        </p:spPr>
      </p:pic>
      <p:pic>
        <p:nvPicPr>
          <p:cNvPr id="11" name="그림 10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2720752" y="2544556"/>
            <a:ext cx="1296144" cy="87130"/>
          </a:xfrm>
          <a:prstGeom prst="rect">
            <a:avLst/>
          </a:prstGeom>
        </p:spPr>
      </p:pic>
      <p:pic>
        <p:nvPicPr>
          <p:cNvPr id="12" name="그림 11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6716406" y="2373765"/>
            <a:ext cx="392496" cy="8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9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00" y="1555200"/>
            <a:ext cx="9072000" cy="48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외주 </a:t>
            </a:r>
            <a:r>
              <a:rPr lang="en-US" altLang="ko-KR" dirty="0"/>
              <a:t>〉 </a:t>
            </a:r>
            <a:r>
              <a:rPr lang="ko-KR" altLang="en-US" dirty="0"/>
              <a:t>외주 </a:t>
            </a:r>
            <a:r>
              <a:rPr lang="ko-KR" altLang="en-US" dirty="0" smtClean="0"/>
              <a:t>기성실적 </a:t>
            </a:r>
            <a:r>
              <a:rPr lang="en-US" altLang="ko-KR" dirty="0"/>
              <a:t>〉 </a:t>
            </a:r>
            <a:r>
              <a:rPr lang="ko-KR" altLang="en-US" dirty="0" smtClean="0"/>
              <a:t>기성실적관리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ko-KR" altLang="en-US" dirty="0" err="1"/>
              <a:t>동원파트너스</a:t>
            </a:r>
            <a:r>
              <a:rPr lang="ko-KR" altLang="en-US" dirty="0"/>
              <a:t> 시스템에 로그인한 협력업체의 </a:t>
            </a:r>
            <a:r>
              <a:rPr lang="ko-KR" altLang="en-US" dirty="0" smtClean="0"/>
              <a:t>기성실적 </a:t>
            </a:r>
            <a:r>
              <a:rPr lang="ko-KR" altLang="en-US" dirty="0"/>
              <a:t>정보를 확인할 수 있는 화면입니다</a:t>
            </a:r>
            <a:r>
              <a:rPr lang="en-US" altLang="ko-KR" dirty="0" smtClean="0"/>
              <a:t>.(</a:t>
            </a:r>
            <a:r>
              <a:rPr lang="ko-KR" altLang="en-US" dirty="0" smtClean="0"/>
              <a:t>정보통신공사 기성실적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r>
              <a:rPr lang="ko-KR" altLang="en-US" dirty="0"/>
              <a:t>조회조건 </a:t>
            </a:r>
            <a:r>
              <a:rPr lang="en-US" altLang="ko-KR" dirty="0" smtClean="0"/>
              <a:t>(</a:t>
            </a:r>
            <a:r>
              <a:rPr lang="ko-KR" altLang="en-US" dirty="0" smtClean="0"/>
              <a:t>실적연도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실적유형</a:t>
            </a:r>
            <a:r>
              <a:rPr lang="en-US" altLang="ko-KR" dirty="0" smtClean="0"/>
              <a:t>)</a:t>
            </a:r>
            <a:r>
              <a:rPr lang="ko-KR" altLang="en-US" dirty="0"/>
              <a:t>을 입력한 후 조회 버튼을 클릭하면 조회조건에 해당되는 </a:t>
            </a:r>
            <a:r>
              <a:rPr lang="ko-KR" altLang="en-US" dirty="0" smtClean="0"/>
              <a:t>기성실적 </a:t>
            </a:r>
            <a:r>
              <a:rPr lang="ko-KR" altLang="en-US" dirty="0"/>
              <a:t>정보를 가져옵니다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8" name="직사각형 7"/>
          <p:cNvSpPr/>
          <p:nvPr/>
        </p:nvSpPr>
        <p:spPr>
          <a:xfrm>
            <a:off x="1491452" y="2099276"/>
            <a:ext cx="7998148" cy="4282052"/>
          </a:xfrm>
          <a:prstGeom prst="rect">
            <a:avLst/>
          </a:prstGeom>
          <a:noFill/>
          <a:ln w="31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>
            <a:spLocks noChangeAspect="1"/>
          </p:cNvSpPr>
          <p:nvPr/>
        </p:nvSpPr>
        <p:spPr>
          <a:xfrm>
            <a:off x="9442321" y="1844824"/>
            <a:ext cx="191199" cy="216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3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pic>
        <p:nvPicPr>
          <p:cNvPr id="9" name="그림 8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8268758" y="1628800"/>
            <a:ext cx="392496" cy="87130"/>
          </a:xfrm>
          <a:prstGeom prst="rect">
            <a:avLst/>
          </a:prstGeom>
        </p:spPr>
      </p:pic>
      <p:pic>
        <p:nvPicPr>
          <p:cNvPr id="10" name="그림 9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2720752" y="2343774"/>
            <a:ext cx="392496" cy="87130"/>
          </a:xfrm>
          <a:prstGeom prst="rect">
            <a:avLst/>
          </a:prstGeom>
        </p:spPr>
      </p:pic>
      <p:pic>
        <p:nvPicPr>
          <p:cNvPr id="11" name="그림 10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2720752" y="2518726"/>
            <a:ext cx="392496" cy="87130"/>
          </a:xfrm>
          <a:prstGeom prst="rect">
            <a:avLst/>
          </a:prstGeom>
        </p:spPr>
      </p:pic>
      <p:pic>
        <p:nvPicPr>
          <p:cNvPr id="12" name="그림 11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2720752" y="2683466"/>
            <a:ext cx="1224136" cy="8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09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00" y="1555200"/>
            <a:ext cx="9072000" cy="48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외주 </a:t>
            </a:r>
            <a:r>
              <a:rPr lang="en-US" altLang="ko-KR" dirty="0"/>
              <a:t>〉 </a:t>
            </a:r>
            <a:r>
              <a:rPr lang="ko-KR" altLang="en-US" dirty="0"/>
              <a:t>외주 </a:t>
            </a:r>
            <a:r>
              <a:rPr lang="ko-KR" altLang="en-US" dirty="0" smtClean="0"/>
              <a:t>기성실적 </a:t>
            </a:r>
            <a:r>
              <a:rPr lang="en-US" altLang="ko-KR" dirty="0"/>
              <a:t>〉 </a:t>
            </a:r>
            <a:r>
              <a:rPr lang="ko-KR" altLang="en-US" dirty="0" smtClean="0"/>
              <a:t>기성실적관리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ko-KR" altLang="en-US" dirty="0" err="1"/>
              <a:t>동원파트너스</a:t>
            </a:r>
            <a:r>
              <a:rPr lang="ko-KR" altLang="en-US" dirty="0"/>
              <a:t> 시스템에 로그인한 협력업체의 </a:t>
            </a:r>
            <a:r>
              <a:rPr lang="ko-KR" altLang="en-US" dirty="0" smtClean="0"/>
              <a:t>기성실적 </a:t>
            </a:r>
            <a:r>
              <a:rPr lang="ko-KR" altLang="en-US" dirty="0"/>
              <a:t>정보를 확인할 수 있는 화면입니다</a:t>
            </a:r>
            <a:r>
              <a:rPr lang="en-US" altLang="ko-KR" dirty="0" smtClean="0"/>
              <a:t>.(</a:t>
            </a:r>
            <a:r>
              <a:rPr lang="ko-KR" altLang="en-US" dirty="0" smtClean="0"/>
              <a:t>전기공사 기성실적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r>
              <a:rPr lang="ko-KR" altLang="en-US" dirty="0"/>
              <a:t>조회조건 </a:t>
            </a:r>
            <a:r>
              <a:rPr lang="en-US" altLang="ko-KR" dirty="0" smtClean="0"/>
              <a:t>(</a:t>
            </a:r>
            <a:r>
              <a:rPr lang="ko-KR" altLang="en-US" dirty="0" smtClean="0"/>
              <a:t>실적연도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실적유형</a:t>
            </a:r>
            <a:r>
              <a:rPr lang="en-US" altLang="ko-KR" dirty="0" smtClean="0"/>
              <a:t>)</a:t>
            </a:r>
            <a:r>
              <a:rPr lang="ko-KR" altLang="en-US" dirty="0"/>
              <a:t>을 입력한 후 조회 버튼을 클릭하면 조회조건에 해당되는 </a:t>
            </a:r>
            <a:r>
              <a:rPr lang="ko-KR" altLang="en-US" dirty="0" smtClean="0"/>
              <a:t>기성실적 </a:t>
            </a:r>
            <a:r>
              <a:rPr lang="ko-KR" altLang="en-US" dirty="0"/>
              <a:t>정보를 가져옵니다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8" name="직사각형 7"/>
          <p:cNvSpPr/>
          <p:nvPr/>
        </p:nvSpPr>
        <p:spPr>
          <a:xfrm>
            <a:off x="1496617" y="2276872"/>
            <a:ext cx="7992984" cy="4032448"/>
          </a:xfrm>
          <a:prstGeom prst="rect">
            <a:avLst/>
          </a:prstGeom>
          <a:noFill/>
          <a:ln w="31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>
            <a:spLocks noChangeAspect="1"/>
          </p:cNvSpPr>
          <p:nvPr/>
        </p:nvSpPr>
        <p:spPr>
          <a:xfrm>
            <a:off x="9394000" y="2088398"/>
            <a:ext cx="191199" cy="216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4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pic>
        <p:nvPicPr>
          <p:cNvPr id="9" name="그림 8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8279090" y="1639192"/>
            <a:ext cx="392496" cy="87130"/>
          </a:xfrm>
          <a:prstGeom prst="rect">
            <a:avLst/>
          </a:prstGeom>
        </p:spPr>
      </p:pic>
      <p:pic>
        <p:nvPicPr>
          <p:cNvPr id="10" name="그림 9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2720752" y="2529118"/>
            <a:ext cx="392496" cy="87130"/>
          </a:xfrm>
          <a:prstGeom prst="rect">
            <a:avLst/>
          </a:prstGeom>
        </p:spPr>
      </p:pic>
      <p:pic>
        <p:nvPicPr>
          <p:cNvPr id="11" name="그림 10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2720752" y="2686684"/>
            <a:ext cx="392496" cy="87130"/>
          </a:xfrm>
          <a:prstGeom prst="rect">
            <a:avLst/>
          </a:prstGeom>
        </p:spPr>
      </p:pic>
      <p:pic>
        <p:nvPicPr>
          <p:cNvPr id="12" name="그림 11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2731084" y="2853312"/>
            <a:ext cx="1357820" cy="8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29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00" y="1555200"/>
            <a:ext cx="9072000" cy="48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외주 </a:t>
            </a:r>
            <a:r>
              <a:rPr lang="en-US" altLang="ko-KR" dirty="0"/>
              <a:t>〉 </a:t>
            </a:r>
            <a:r>
              <a:rPr lang="ko-KR" altLang="en-US" dirty="0"/>
              <a:t>외주 </a:t>
            </a:r>
            <a:r>
              <a:rPr lang="ko-KR" altLang="en-US" dirty="0" smtClean="0"/>
              <a:t>기성실적 </a:t>
            </a:r>
            <a:r>
              <a:rPr lang="en-US" altLang="ko-KR" dirty="0"/>
              <a:t>〉 </a:t>
            </a:r>
            <a:r>
              <a:rPr lang="ko-KR" altLang="en-US" dirty="0" smtClean="0"/>
              <a:t>기성실적관리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ko-KR" altLang="en-US" dirty="0" err="1"/>
              <a:t>동원파트너스</a:t>
            </a:r>
            <a:r>
              <a:rPr lang="ko-KR" altLang="en-US" dirty="0"/>
              <a:t> 시스템에 로그인한 협력업체의 </a:t>
            </a:r>
            <a:r>
              <a:rPr lang="ko-KR" altLang="en-US" dirty="0" smtClean="0"/>
              <a:t>기성실적 </a:t>
            </a:r>
            <a:r>
              <a:rPr lang="ko-KR" altLang="en-US" dirty="0"/>
              <a:t>정보를 확인할 수 있는 화면입니다</a:t>
            </a:r>
            <a:r>
              <a:rPr lang="en-US" altLang="ko-KR" dirty="0" smtClean="0"/>
              <a:t>.(</a:t>
            </a:r>
            <a:r>
              <a:rPr lang="ko-KR" altLang="en-US" dirty="0" smtClean="0"/>
              <a:t>전기공사</a:t>
            </a:r>
            <a:r>
              <a:rPr lang="en-US" altLang="ko-KR" dirty="0" smtClean="0"/>
              <a:t>_</a:t>
            </a:r>
            <a:r>
              <a:rPr lang="ko-KR" altLang="en-US" dirty="0" smtClean="0"/>
              <a:t>복합공사 기성실적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r>
              <a:rPr lang="ko-KR" altLang="en-US" dirty="0"/>
              <a:t>조회조건 </a:t>
            </a:r>
            <a:r>
              <a:rPr lang="en-US" altLang="ko-KR" dirty="0" smtClean="0"/>
              <a:t>(</a:t>
            </a:r>
            <a:r>
              <a:rPr lang="ko-KR" altLang="en-US" dirty="0" smtClean="0"/>
              <a:t>실적연도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실적유형</a:t>
            </a:r>
            <a:r>
              <a:rPr lang="en-US" altLang="ko-KR" dirty="0" smtClean="0"/>
              <a:t>)</a:t>
            </a:r>
            <a:r>
              <a:rPr lang="ko-KR" altLang="en-US" dirty="0"/>
              <a:t>을 입력한 후 조회 버튼을 클릭하면 조회조건에 해당되는 </a:t>
            </a:r>
            <a:r>
              <a:rPr lang="ko-KR" altLang="en-US" dirty="0" smtClean="0"/>
              <a:t>기성실적 </a:t>
            </a:r>
            <a:r>
              <a:rPr lang="ko-KR" altLang="en-US" dirty="0"/>
              <a:t>정보를 가져옵니다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8" name="직사각형 7"/>
          <p:cNvSpPr/>
          <p:nvPr/>
        </p:nvSpPr>
        <p:spPr>
          <a:xfrm>
            <a:off x="1466457" y="2276872"/>
            <a:ext cx="8023143" cy="4156328"/>
          </a:xfrm>
          <a:prstGeom prst="rect">
            <a:avLst/>
          </a:prstGeom>
          <a:noFill/>
          <a:ln w="31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>
            <a:spLocks noChangeAspect="1"/>
          </p:cNvSpPr>
          <p:nvPr/>
        </p:nvSpPr>
        <p:spPr>
          <a:xfrm>
            <a:off x="9345488" y="2132880"/>
            <a:ext cx="191199" cy="216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5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pic>
        <p:nvPicPr>
          <p:cNvPr id="9" name="그림 8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8279090" y="1613302"/>
            <a:ext cx="392496" cy="8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32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00" y="1555200"/>
            <a:ext cx="9072000" cy="48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외주 </a:t>
            </a:r>
            <a:r>
              <a:rPr lang="en-US" altLang="ko-KR" dirty="0"/>
              <a:t>〉 </a:t>
            </a:r>
            <a:r>
              <a:rPr lang="ko-KR" altLang="en-US" dirty="0"/>
              <a:t>외주 </a:t>
            </a:r>
            <a:r>
              <a:rPr lang="ko-KR" altLang="en-US" dirty="0" smtClean="0"/>
              <a:t>기성실적 </a:t>
            </a:r>
            <a:r>
              <a:rPr lang="en-US" altLang="ko-KR" dirty="0"/>
              <a:t>〉 </a:t>
            </a:r>
            <a:r>
              <a:rPr lang="ko-KR" altLang="en-US" dirty="0" smtClean="0"/>
              <a:t>기성실적관리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ko-KR" altLang="en-US" dirty="0" err="1"/>
              <a:t>동원파트너스</a:t>
            </a:r>
            <a:r>
              <a:rPr lang="ko-KR" altLang="en-US" dirty="0"/>
              <a:t> 시스템에 로그인한 협력업체의 </a:t>
            </a:r>
            <a:r>
              <a:rPr lang="ko-KR" altLang="en-US" dirty="0" smtClean="0"/>
              <a:t>기성실적 </a:t>
            </a:r>
            <a:r>
              <a:rPr lang="ko-KR" altLang="en-US" dirty="0"/>
              <a:t>정보를 확인할 수 있는 화면입니다</a:t>
            </a:r>
            <a:r>
              <a:rPr lang="en-US" altLang="ko-KR" dirty="0" smtClean="0"/>
              <a:t>.(</a:t>
            </a:r>
            <a:r>
              <a:rPr lang="ko-KR" altLang="en-US" dirty="0" smtClean="0"/>
              <a:t>기계설비공사 기성실적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r>
              <a:rPr lang="ko-KR" altLang="en-US" dirty="0"/>
              <a:t>조회조건 </a:t>
            </a:r>
            <a:r>
              <a:rPr lang="en-US" altLang="ko-KR" dirty="0" smtClean="0"/>
              <a:t>(</a:t>
            </a:r>
            <a:r>
              <a:rPr lang="ko-KR" altLang="en-US" dirty="0" smtClean="0"/>
              <a:t>실적연도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실적유형</a:t>
            </a:r>
            <a:r>
              <a:rPr lang="en-US" altLang="ko-KR" dirty="0" smtClean="0"/>
              <a:t>)</a:t>
            </a:r>
            <a:r>
              <a:rPr lang="ko-KR" altLang="en-US" dirty="0"/>
              <a:t>을 입력한 후 조회 버튼을 클릭하면 조회조건에 해당되는 </a:t>
            </a:r>
            <a:r>
              <a:rPr lang="ko-KR" altLang="en-US" dirty="0" smtClean="0"/>
              <a:t>기성실적 </a:t>
            </a:r>
            <a:r>
              <a:rPr lang="ko-KR" altLang="en-US" dirty="0"/>
              <a:t>정보를 가져옵니다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8" name="직사각형 7"/>
          <p:cNvSpPr/>
          <p:nvPr/>
        </p:nvSpPr>
        <p:spPr>
          <a:xfrm>
            <a:off x="1424608" y="2132856"/>
            <a:ext cx="8095055" cy="4300344"/>
          </a:xfrm>
          <a:prstGeom prst="rect">
            <a:avLst/>
          </a:prstGeom>
          <a:noFill/>
          <a:ln w="31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>
            <a:spLocks noChangeAspect="1"/>
          </p:cNvSpPr>
          <p:nvPr/>
        </p:nvSpPr>
        <p:spPr>
          <a:xfrm>
            <a:off x="9417496" y="1988864"/>
            <a:ext cx="191199" cy="216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6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pic>
        <p:nvPicPr>
          <p:cNvPr id="9" name="그림 8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8279090" y="1613302"/>
            <a:ext cx="392496" cy="87130"/>
          </a:xfrm>
          <a:prstGeom prst="rect">
            <a:avLst/>
          </a:prstGeom>
        </p:spPr>
      </p:pic>
      <p:pic>
        <p:nvPicPr>
          <p:cNvPr id="10" name="그림 9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2720752" y="2344090"/>
            <a:ext cx="392496" cy="87130"/>
          </a:xfrm>
          <a:prstGeom prst="rect">
            <a:avLst/>
          </a:prstGeom>
        </p:spPr>
      </p:pic>
      <p:pic>
        <p:nvPicPr>
          <p:cNvPr id="11" name="그림 10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2720752" y="2517154"/>
            <a:ext cx="1152128" cy="87130"/>
          </a:xfrm>
          <a:prstGeom prst="rect">
            <a:avLst/>
          </a:prstGeom>
        </p:spPr>
      </p:pic>
      <p:pic>
        <p:nvPicPr>
          <p:cNvPr id="12" name="그림 11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6716406" y="2342769"/>
            <a:ext cx="392496" cy="8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81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00" y="1555200"/>
            <a:ext cx="9072000" cy="48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외주 </a:t>
            </a:r>
            <a:r>
              <a:rPr lang="en-US" altLang="ko-KR" dirty="0"/>
              <a:t>〉 </a:t>
            </a:r>
            <a:r>
              <a:rPr lang="ko-KR" altLang="en-US" dirty="0"/>
              <a:t>외주 </a:t>
            </a:r>
            <a:r>
              <a:rPr lang="ko-KR" altLang="en-US" dirty="0" smtClean="0"/>
              <a:t>기성실적 </a:t>
            </a:r>
            <a:r>
              <a:rPr lang="en-US" altLang="ko-KR" dirty="0"/>
              <a:t>〉 </a:t>
            </a:r>
            <a:r>
              <a:rPr lang="ko-KR" altLang="en-US" dirty="0" smtClean="0"/>
              <a:t>기성실적관리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ko-KR" altLang="en-US" dirty="0" err="1"/>
              <a:t>동원파트너스</a:t>
            </a:r>
            <a:r>
              <a:rPr lang="ko-KR" altLang="en-US" dirty="0"/>
              <a:t> 시스템에 로그인한 협력업체의 </a:t>
            </a:r>
            <a:r>
              <a:rPr lang="ko-KR" altLang="en-US" dirty="0" smtClean="0"/>
              <a:t>기성실적 </a:t>
            </a:r>
            <a:r>
              <a:rPr lang="ko-KR" altLang="en-US" dirty="0"/>
              <a:t>정보를 확인할 수 있는 화면입니다</a:t>
            </a:r>
            <a:r>
              <a:rPr lang="en-US" altLang="ko-KR" dirty="0" smtClean="0"/>
              <a:t>.(</a:t>
            </a:r>
            <a:r>
              <a:rPr lang="ko-KR" altLang="en-US" dirty="0" smtClean="0"/>
              <a:t>시설물유지 기성실적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r>
              <a:rPr lang="ko-KR" altLang="en-US" dirty="0"/>
              <a:t>조회조건 </a:t>
            </a:r>
            <a:r>
              <a:rPr lang="en-US" altLang="ko-KR" dirty="0" smtClean="0"/>
              <a:t>(</a:t>
            </a:r>
            <a:r>
              <a:rPr lang="ko-KR" altLang="en-US" dirty="0" smtClean="0"/>
              <a:t>실적연도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실적유형</a:t>
            </a:r>
            <a:r>
              <a:rPr lang="en-US" altLang="ko-KR" dirty="0" smtClean="0"/>
              <a:t>)</a:t>
            </a:r>
            <a:r>
              <a:rPr lang="ko-KR" altLang="en-US" dirty="0"/>
              <a:t>을 입력한 후 조회 버튼을 클릭하면 조회조건에 해당되는 </a:t>
            </a:r>
            <a:r>
              <a:rPr lang="ko-KR" altLang="en-US" dirty="0" smtClean="0"/>
              <a:t>기성실적 </a:t>
            </a:r>
            <a:r>
              <a:rPr lang="ko-KR" altLang="en-US" dirty="0"/>
              <a:t>정보를 가져옵니다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8" name="직사각형 7"/>
          <p:cNvSpPr/>
          <p:nvPr/>
        </p:nvSpPr>
        <p:spPr>
          <a:xfrm>
            <a:off x="1424608" y="2132856"/>
            <a:ext cx="8095055" cy="4300344"/>
          </a:xfrm>
          <a:prstGeom prst="rect">
            <a:avLst/>
          </a:prstGeom>
          <a:noFill/>
          <a:ln w="31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>
            <a:spLocks noChangeAspect="1"/>
          </p:cNvSpPr>
          <p:nvPr/>
        </p:nvSpPr>
        <p:spPr>
          <a:xfrm>
            <a:off x="9346892" y="2027292"/>
            <a:ext cx="191199" cy="216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altLang="ko-KR" sz="1000" dirty="0" smtClean="0">
                <a:solidFill>
                  <a:srgbClr val="FF0000"/>
                </a:solidFill>
              </a:rPr>
              <a:t>7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pic>
        <p:nvPicPr>
          <p:cNvPr id="9" name="그림 8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8268758" y="1623634"/>
            <a:ext cx="392496" cy="87130"/>
          </a:xfrm>
          <a:prstGeom prst="rect">
            <a:avLst/>
          </a:prstGeom>
        </p:spPr>
      </p:pic>
      <p:pic>
        <p:nvPicPr>
          <p:cNvPr id="10" name="그림 9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2720752" y="2349256"/>
            <a:ext cx="392496" cy="87130"/>
          </a:xfrm>
          <a:prstGeom prst="rect">
            <a:avLst/>
          </a:prstGeom>
        </p:spPr>
      </p:pic>
      <p:pic>
        <p:nvPicPr>
          <p:cNvPr id="11" name="그림 10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2720752" y="2517154"/>
            <a:ext cx="1152128" cy="87130"/>
          </a:xfrm>
          <a:prstGeom prst="rect">
            <a:avLst/>
          </a:prstGeom>
        </p:spPr>
      </p:pic>
      <p:pic>
        <p:nvPicPr>
          <p:cNvPr id="12" name="그림 11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6701856" y="2348940"/>
            <a:ext cx="392496" cy="8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56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외주 </a:t>
            </a:r>
            <a:r>
              <a:rPr lang="en-US" altLang="ko-KR" dirty="0"/>
              <a:t>〉 </a:t>
            </a:r>
            <a:r>
              <a:rPr lang="ko-KR" altLang="en-US" dirty="0"/>
              <a:t>외주 기성실적 </a:t>
            </a:r>
            <a:r>
              <a:rPr lang="en-US" altLang="ko-KR" dirty="0"/>
              <a:t>〉 </a:t>
            </a:r>
            <a:r>
              <a:rPr lang="ko-KR" altLang="en-US" dirty="0"/>
              <a:t>기성실적관리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 smtClean="0"/>
              <a:t>1.1 </a:t>
            </a:r>
            <a:r>
              <a:rPr lang="ko-KR" altLang="en-US" dirty="0" smtClean="0"/>
              <a:t>기성실적 정보 조회</a:t>
            </a:r>
            <a:endParaRPr lang="en-US" altLang="ko-KR" dirty="0" smtClean="0"/>
          </a:p>
          <a:p>
            <a:r>
              <a:rPr lang="en-US" altLang="ko-KR" dirty="0" smtClean="0"/>
              <a:t>   1) </a:t>
            </a:r>
            <a:r>
              <a:rPr lang="ko-KR" altLang="en-US" dirty="0"/>
              <a:t>조회조건 </a:t>
            </a:r>
            <a:r>
              <a:rPr lang="en-US" altLang="ko-KR" dirty="0" smtClean="0"/>
              <a:t>(</a:t>
            </a:r>
            <a:r>
              <a:rPr lang="ko-KR" altLang="en-US" dirty="0" smtClean="0"/>
              <a:t>실적연도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실적유형</a:t>
            </a:r>
            <a:r>
              <a:rPr lang="en-US" altLang="ko-KR" dirty="0" smtClean="0"/>
              <a:t>)</a:t>
            </a:r>
            <a:r>
              <a:rPr lang="ko-KR" altLang="en-US" dirty="0"/>
              <a:t>을 입력한 후 조회 버튼을 클릭하면 조회조건에 해당되는 </a:t>
            </a:r>
            <a:r>
              <a:rPr lang="ko-KR" altLang="en-US" dirty="0" smtClean="0"/>
              <a:t>기성실적 정보를 </a:t>
            </a:r>
            <a:r>
              <a:rPr lang="ko-KR" altLang="en-US" dirty="0"/>
              <a:t>가져옵니다</a:t>
            </a:r>
            <a:r>
              <a:rPr lang="en-US" altLang="ko-KR" dirty="0" smtClean="0"/>
              <a:t>.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2) </a:t>
            </a:r>
            <a:r>
              <a:rPr lang="ko-KR" altLang="en-US" dirty="0" err="1" smtClean="0"/>
              <a:t>동원파트너스</a:t>
            </a:r>
            <a:r>
              <a:rPr lang="ko-KR" altLang="en-US" dirty="0" smtClean="0"/>
              <a:t> 시스템 에 로그인한 협력업체에 한하여 정보는 조회됩니다</a:t>
            </a:r>
            <a:r>
              <a:rPr lang="en-US" altLang="ko-KR" dirty="0" smtClean="0"/>
              <a:t>.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endParaRPr lang="en-US" altLang="ko-KR" dirty="0"/>
          </a:p>
          <a:p>
            <a:r>
              <a:rPr lang="en-US" altLang="ko-KR" dirty="0" smtClean="0"/>
              <a:t>1.2 </a:t>
            </a:r>
            <a:r>
              <a:rPr lang="ko-KR" altLang="en-US" dirty="0" smtClean="0"/>
              <a:t>기성실적 목록</a:t>
            </a:r>
            <a:endParaRPr lang="en-US" altLang="ko-KR" dirty="0" smtClean="0"/>
          </a:p>
          <a:p>
            <a:r>
              <a:rPr lang="en-US" altLang="ko-KR" dirty="0" smtClean="0"/>
              <a:t>   1) </a:t>
            </a:r>
            <a:r>
              <a:rPr lang="ko-KR" altLang="en-US" dirty="0" smtClean="0"/>
              <a:t>기 등록된 기성실적 현황 정보를 가져옵니다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 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2) </a:t>
            </a:r>
            <a:r>
              <a:rPr lang="ko-KR" altLang="en-US" dirty="0" smtClean="0"/>
              <a:t>추가</a:t>
            </a:r>
            <a:r>
              <a:rPr lang="en-US" altLang="ko-KR" dirty="0" smtClean="0"/>
              <a:t>/</a:t>
            </a:r>
            <a:r>
              <a:rPr lang="ko-KR" altLang="en-US" dirty="0" smtClean="0"/>
              <a:t>삭제</a:t>
            </a:r>
            <a:r>
              <a:rPr lang="en-US" altLang="ko-KR" dirty="0" smtClean="0"/>
              <a:t>/</a:t>
            </a:r>
            <a:r>
              <a:rPr lang="ko-KR" altLang="en-US" dirty="0" smtClean="0"/>
              <a:t>기성실적증명서</a:t>
            </a:r>
            <a:r>
              <a:rPr lang="en-US" altLang="ko-KR" dirty="0" smtClean="0"/>
              <a:t>/</a:t>
            </a:r>
            <a:r>
              <a:rPr lang="ko-KR" altLang="en-US" dirty="0" smtClean="0"/>
              <a:t>조회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- </a:t>
            </a:r>
            <a:r>
              <a:rPr lang="ko-KR" altLang="en-US" dirty="0" smtClean="0"/>
              <a:t>추</a:t>
            </a:r>
            <a:r>
              <a:rPr lang="ko-KR" altLang="en-US" dirty="0"/>
              <a:t>가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                                                 </a:t>
            </a:r>
            <a:r>
              <a:rPr lang="en-US" altLang="ko-KR" dirty="0" smtClean="0">
                <a:sym typeface="Wingdings" panose="05000000000000000000" pitchFamily="2" charset="2"/>
              </a:rPr>
              <a:t> ‘</a:t>
            </a:r>
            <a:r>
              <a:rPr lang="ko-KR" altLang="en-US" dirty="0" smtClean="0">
                <a:sym typeface="Wingdings" panose="05000000000000000000" pitchFamily="2" charset="2"/>
              </a:rPr>
              <a:t>추가</a:t>
            </a:r>
            <a:r>
              <a:rPr lang="en-US" altLang="ko-KR" dirty="0" smtClean="0">
                <a:sym typeface="Wingdings" panose="05000000000000000000" pitchFamily="2" charset="2"/>
              </a:rPr>
              <a:t>’ </a:t>
            </a:r>
            <a:r>
              <a:rPr lang="ko-KR" altLang="en-US" dirty="0" smtClean="0">
                <a:sym typeface="Wingdings" panose="05000000000000000000" pitchFamily="2" charset="2"/>
              </a:rPr>
              <a:t>버튼 클릭 시 왼쪽과 같은 화면이 </a:t>
            </a:r>
            <a:r>
              <a:rPr lang="ko-KR" altLang="en-US" dirty="0" err="1" smtClean="0">
                <a:sym typeface="Wingdings" panose="05000000000000000000" pitchFamily="2" charset="2"/>
              </a:rPr>
              <a:t>오픈됩니다</a:t>
            </a:r>
            <a:r>
              <a:rPr lang="en-US" altLang="ko-KR" dirty="0" smtClean="0">
                <a:sym typeface="Wingdings" panose="05000000000000000000" pitchFamily="2" charset="2"/>
              </a:rPr>
              <a:t>.</a:t>
            </a:r>
          </a:p>
          <a:p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                                                         </a:t>
            </a:r>
            <a:r>
              <a:rPr lang="ko-KR" altLang="en-US" dirty="0" smtClean="0">
                <a:sym typeface="Wingdings" panose="05000000000000000000" pitchFamily="2" charset="2"/>
              </a:rPr>
              <a:t>실적유형</a:t>
            </a:r>
            <a:r>
              <a:rPr lang="en-US" altLang="ko-KR" dirty="0" smtClean="0">
                <a:sym typeface="Wingdings" panose="05000000000000000000" pitchFamily="2" charset="2"/>
              </a:rPr>
              <a:t>/</a:t>
            </a:r>
            <a:r>
              <a:rPr lang="ko-KR" altLang="en-US" dirty="0" smtClean="0">
                <a:sym typeface="Wingdings" panose="05000000000000000000" pitchFamily="2" charset="2"/>
              </a:rPr>
              <a:t>연도를 선택한 후 저장버튼을 클릭합니다</a:t>
            </a:r>
            <a:r>
              <a:rPr lang="en-US" altLang="ko-KR" dirty="0" smtClean="0">
                <a:sym typeface="Wingdings" panose="05000000000000000000" pitchFamily="2" charset="2"/>
              </a:rPr>
              <a:t>.</a:t>
            </a:r>
          </a:p>
          <a:p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                                                         </a:t>
            </a:r>
            <a:r>
              <a:rPr lang="ko-KR" altLang="en-US" dirty="0" smtClean="0">
                <a:sym typeface="Wingdings" panose="05000000000000000000" pitchFamily="2" charset="2"/>
              </a:rPr>
              <a:t>정상적으로 저장이 되면 해당 기성실적 상세화면으로 자동적으로 이동 합니다</a:t>
            </a:r>
            <a:r>
              <a:rPr lang="en-US" altLang="ko-KR" dirty="0" smtClean="0">
                <a:sym typeface="Wingdings" panose="05000000000000000000" pitchFamily="2" charset="2"/>
              </a:rPr>
              <a:t>.</a:t>
            </a:r>
          </a:p>
          <a:p>
            <a:endParaRPr lang="en-US" altLang="ko-KR" dirty="0">
              <a:sym typeface="Wingdings" panose="05000000000000000000" pitchFamily="2" charset="2"/>
            </a:endParaRPr>
          </a:p>
          <a:p>
            <a:endParaRPr lang="en-US" altLang="ko-KR" dirty="0" smtClean="0">
              <a:sym typeface="Wingdings" panose="05000000000000000000" pitchFamily="2" charset="2"/>
            </a:endParaRPr>
          </a:p>
          <a:p>
            <a:r>
              <a:rPr lang="en-US" altLang="ko-KR" dirty="0" smtClean="0">
                <a:sym typeface="Wingdings" panose="05000000000000000000" pitchFamily="2" charset="2"/>
              </a:rPr>
              <a:t>      </a:t>
            </a:r>
          </a:p>
          <a:p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      - </a:t>
            </a:r>
            <a:r>
              <a:rPr lang="ko-KR" altLang="en-US" dirty="0" smtClean="0">
                <a:sym typeface="Wingdings" panose="05000000000000000000" pitchFamily="2" charset="2"/>
              </a:rPr>
              <a:t>삭제</a:t>
            </a:r>
            <a:r>
              <a:rPr lang="en-US" altLang="ko-KR" dirty="0" smtClean="0">
                <a:sym typeface="Wingdings" panose="05000000000000000000" pitchFamily="2" charset="2"/>
              </a:rPr>
              <a:t>: </a:t>
            </a:r>
            <a:r>
              <a:rPr lang="ko-KR" altLang="en-US" dirty="0" smtClean="0">
                <a:sym typeface="Wingdings" panose="05000000000000000000" pitchFamily="2" charset="2"/>
              </a:rPr>
              <a:t>선택된 기성실적유형 정보를 삭제합니다</a:t>
            </a:r>
            <a:r>
              <a:rPr lang="en-US" altLang="ko-KR" dirty="0" smtClean="0">
                <a:sym typeface="Wingdings" panose="05000000000000000000" pitchFamily="2" charset="2"/>
              </a:rPr>
              <a:t>.</a:t>
            </a:r>
          </a:p>
          <a:p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         </a:t>
            </a:r>
            <a:r>
              <a:rPr lang="ko-KR" altLang="en-US" dirty="0" smtClean="0">
                <a:sym typeface="Wingdings" panose="05000000000000000000" pitchFamily="2" charset="2"/>
              </a:rPr>
              <a:t>단</a:t>
            </a:r>
            <a:r>
              <a:rPr lang="en-US" altLang="ko-KR" dirty="0" smtClean="0">
                <a:sym typeface="Wingdings" panose="05000000000000000000" pitchFamily="2" charset="2"/>
              </a:rPr>
              <a:t>, </a:t>
            </a:r>
            <a:r>
              <a:rPr lang="ko-KR" altLang="en-US" dirty="0" smtClean="0">
                <a:sym typeface="Wingdings" panose="05000000000000000000" pitchFamily="2" charset="2"/>
              </a:rPr>
              <a:t>진행상태가</a:t>
            </a:r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‘</a:t>
            </a:r>
            <a:r>
              <a:rPr lang="ko-KR" altLang="en-US" dirty="0" err="1" smtClean="0">
                <a:sym typeface="Wingdings" panose="05000000000000000000" pitchFamily="2" charset="2"/>
              </a:rPr>
              <a:t>작성중</a:t>
            </a:r>
            <a:r>
              <a:rPr lang="en-US" altLang="ko-KR" dirty="0" smtClean="0">
                <a:sym typeface="Wingdings" panose="05000000000000000000" pitchFamily="2" charset="2"/>
              </a:rPr>
              <a:t>/</a:t>
            </a:r>
            <a:r>
              <a:rPr lang="ko-KR" altLang="en-US" dirty="0" smtClean="0">
                <a:sym typeface="Wingdings" panose="05000000000000000000" pitchFamily="2" charset="2"/>
              </a:rPr>
              <a:t>요청취소</a:t>
            </a:r>
            <a:r>
              <a:rPr lang="en-US" altLang="ko-KR" dirty="0" smtClean="0">
                <a:sym typeface="Wingdings" panose="05000000000000000000" pitchFamily="2" charset="2"/>
              </a:rPr>
              <a:t>/</a:t>
            </a:r>
            <a:r>
              <a:rPr lang="ko-KR" altLang="en-US" dirty="0" smtClean="0">
                <a:sym typeface="Wingdings" panose="05000000000000000000" pitchFamily="2" charset="2"/>
              </a:rPr>
              <a:t>담당반려</a:t>
            </a:r>
            <a:r>
              <a:rPr lang="en-US" altLang="ko-KR" dirty="0" smtClean="0">
                <a:sym typeface="Wingdings" panose="05000000000000000000" pitchFamily="2" charset="2"/>
              </a:rPr>
              <a:t>’</a:t>
            </a:r>
            <a:r>
              <a:rPr lang="ko-KR" altLang="en-US" dirty="0" smtClean="0">
                <a:sym typeface="Wingdings" panose="05000000000000000000" pitchFamily="2" charset="2"/>
              </a:rPr>
              <a:t>에 한하여 작업할 수 있습니다</a:t>
            </a:r>
            <a:r>
              <a:rPr lang="en-US" altLang="ko-KR" dirty="0" smtClean="0">
                <a:sym typeface="Wingdings" panose="05000000000000000000" pitchFamily="2" charset="2"/>
              </a:rPr>
              <a:t>.</a:t>
            </a:r>
          </a:p>
          <a:p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      - </a:t>
            </a:r>
            <a:r>
              <a:rPr lang="ko-KR" altLang="en-US" dirty="0" smtClean="0">
                <a:sym typeface="Wingdings" panose="05000000000000000000" pitchFamily="2" charset="2"/>
              </a:rPr>
              <a:t>기성실적증명서</a:t>
            </a:r>
            <a:r>
              <a:rPr lang="en-US" altLang="ko-KR" dirty="0" smtClean="0">
                <a:sym typeface="Wingdings" panose="05000000000000000000" pitchFamily="2" charset="2"/>
              </a:rPr>
              <a:t>: </a:t>
            </a:r>
            <a:r>
              <a:rPr lang="ko-KR" altLang="en-US" dirty="0" smtClean="0">
                <a:sym typeface="Wingdings" panose="05000000000000000000" pitchFamily="2" charset="2"/>
              </a:rPr>
              <a:t>선택된 기성실적 기성실적증명서를 첨부파일로 다운로드 할 수 있습니다</a:t>
            </a:r>
            <a:r>
              <a:rPr lang="en-US" altLang="ko-KR" dirty="0" smtClean="0">
                <a:sym typeface="Wingdings" panose="05000000000000000000" pitchFamily="2" charset="2"/>
              </a:rPr>
              <a:t>. </a:t>
            </a:r>
          </a:p>
          <a:p>
            <a:r>
              <a:rPr lang="en-US" altLang="ko-KR" dirty="0" smtClean="0">
                <a:sym typeface="Wingdings" panose="05000000000000000000" pitchFamily="2" charset="2"/>
              </a:rPr>
              <a:t>           </a:t>
            </a:r>
            <a:r>
              <a:rPr lang="ko-KR" altLang="en-US" dirty="0" smtClean="0">
                <a:sym typeface="Wingdings" panose="05000000000000000000" pitchFamily="2" charset="2"/>
              </a:rPr>
              <a:t>기성실적증명서는 동원건설산업 담당자가 확인된 기성실적 만 첨부파일을 다운로드 받을 수 있습니다</a:t>
            </a:r>
            <a:r>
              <a:rPr lang="en-US" altLang="ko-KR" dirty="0" smtClean="0">
                <a:sym typeface="Wingdings" panose="05000000000000000000" pitchFamily="2" charset="2"/>
              </a:rPr>
              <a:t>.</a:t>
            </a:r>
            <a:endParaRPr lang="en-US" altLang="ko-KR" dirty="0">
              <a:sym typeface="Wingdings" panose="05000000000000000000" pitchFamily="2" charset="2"/>
            </a:endParaRPr>
          </a:p>
          <a:p>
            <a:endParaRPr lang="en-US" altLang="ko-KR" dirty="0">
              <a:sym typeface="Wingdings" panose="05000000000000000000" pitchFamily="2" charset="2"/>
            </a:endParaRPr>
          </a:p>
          <a:p>
            <a:endParaRPr lang="en-US" altLang="ko-KR" dirty="0" smtClean="0">
              <a:sym typeface="Wingdings" panose="05000000000000000000" pitchFamily="2" charset="2"/>
            </a:endParaRPr>
          </a:p>
          <a:p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     </a:t>
            </a:r>
            <a:endParaRPr lang="en-US" altLang="ko-KR" dirty="0">
              <a:sym typeface="Wingdings" panose="05000000000000000000" pitchFamily="2" charset="2"/>
            </a:endParaRPr>
          </a:p>
          <a:p>
            <a:endParaRPr lang="en-US" altLang="ko-KR" dirty="0">
              <a:sym typeface="Wingdings" panose="05000000000000000000" pitchFamily="2" charset="2"/>
            </a:endParaRPr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       -</a:t>
            </a:r>
            <a:r>
              <a:rPr lang="ko-KR" altLang="en-US" dirty="0" smtClean="0"/>
              <a:t> 확인요청</a:t>
            </a:r>
            <a:r>
              <a:rPr lang="en-US" altLang="ko-KR" dirty="0" smtClean="0"/>
              <a:t>/</a:t>
            </a:r>
            <a:r>
              <a:rPr lang="ko-KR" altLang="en-US" dirty="0" smtClean="0"/>
              <a:t>요청취소</a:t>
            </a:r>
            <a:endParaRPr lang="en-US" altLang="ko-KR" dirty="0" smtClean="0"/>
          </a:p>
          <a:p>
            <a:r>
              <a:rPr lang="en-US" altLang="ko-KR" dirty="0" smtClean="0"/>
              <a:t>          </a:t>
            </a:r>
            <a:r>
              <a:rPr lang="en-US" altLang="ko-KR" dirty="0" smtClean="0">
                <a:sym typeface="Wingdings" panose="05000000000000000000" pitchFamily="2" charset="2"/>
              </a:rPr>
              <a:t> </a:t>
            </a:r>
            <a:r>
              <a:rPr lang="ko-KR" altLang="en-US" dirty="0" smtClean="0">
                <a:sym typeface="Wingdings" panose="05000000000000000000" pitchFamily="2" charset="2"/>
              </a:rPr>
              <a:t>확인요청</a:t>
            </a:r>
            <a:r>
              <a:rPr lang="en-US" altLang="ko-KR" dirty="0" smtClean="0">
                <a:sym typeface="Wingdings" panose="05000000000000000000" pitchFamily="2" charset="2"/>
              </a:rPr>
              <a:t>: </a:t>
            </a:r>
            <a:r>
              <a:rPr lang="ko-KR" altLang="en-US" dirty="0" smtClean="0">
                <a:sym typeface="Wingdings" panose="05000000000000000000" pitchFamily="2" charset="2"/>
              </a:rPr>
              <a:t>당해 기성실적유형에 대한 동원건설산업담당자의 확인</a:t>
            </a:r>
            <a:r>
              <a:rPr lang="en-US" altLang="ko-KR" dirty="0" smtClean="0">
                <a:sym typeface="Wingdings" panose="05000000000000000000" pitchFamily="2" charset="2"/>
              </a:rPr>
              <a:t>[</a:t>
            </a:r>
            <a:r>
              <a:rPr lang="ko-KR" altLang="en-US" dirty="0" smtClean="0">
                <a:sym typeface="Wingdings" panose="05000000000000000000" pitchFamily="2" charset="2"/>
              </a:rPr>
              <a:t>확인완료 또는 담당반려</a:t>
            </a:r>
            <a:r>
              <a:rPr lang="en-US" altLang="ko-KR" dirty="0" smtClean="0">
                <a:sym typeface="Wingdings" panose="05000000000000000000" pitchFamily="2" charset="2"/>
              </a:rPr>
              <a:t>]</a:t>
            </a:r>
            <a:r>
              <a:rPr lang="ko-KR" altLang="en-US" dirty="0" smtClean="0">
                <a:sym typeface="Wingdings" panose="05000000000000000000" pitchFamily="2" charset="2"/>
              </a:rPr>
              <a:t>을 진행할 수 있는 단계로 변경됩니다</a:t>
            </a:r>
            <a:r>
              <a:rPr lang="en-US" altLang="ko-KR" dirty="0" smtClean="0">
                <a:sym typeface="Wingdings" panose="05000000000000000000" pitchFamily="2" charset="2"/>
              </a:rPr>
              <a:t>.</a:t>
            </a:r>
          </a:p>
          <a:p>
            <a:r>
              <a:rPr lang="en-US" altLang="ko-KR" dirty="0" smtClean="0">
                <a:sym typeface="Wingdings" panose="05000000000000000000" pitchFamily="2" charset="2"/>
              </a:rPr>
              <a:t>             ※ </a:t>
            </a:r>
            <a:r>
              <a:rPr lang="ko-KR" altLang="en-US" u="sng" dirty="0" smtClean="0">
                <a:sym typeface="Wingdings" panose="05000000000000000000" pitchFamily="2" charset="2"/>
              </a:rPr>
              <a:t>확인요청 시 </a:t>
            </a:r>
            <a:r>
              <a:rPr lang="ko-KR" altLang="en-US" u="sng" dirty="0">
                <a:sym typeface="Wingdings" panose="05000000000000000000" pitchFamily="2" charset="2"/>
              </a:rPr>
              <a:t>범용 공인인증서를 사용하여 </a:t>
            </a:r>
            <a:r>
              <a:rPr lang="ko-KR" altLang="en-US" u="sng" dirty="0" err="1">
                <a:sym typeface="Wingdings" panose="05000000000000000000" pitchFamily="2" charset="2"/>
              </a:rPr>
              <a:t>전자서명해야</a:t>
            </a:r>
            <a:r>
              <a:rPr lang="ko-KR" altLang="en-US" u="sng" dirty="0">
                <a:sym typeface="Wingdings" panose="05000000000000000000" pitchFamily="2" charset="2"/>
              </a:rPr>
              <a:t> 합니다</a:t>
            </a:r>
            <a:endParaRPr lang="en-US" altLang="ko-KR" u="sng" dirty="0" smtClean="0">
              <a:sym typeface="Wingdings" panose="05000000000000000000" pitchFamily="2" charset="2"/>
            </a:endParaRPr>
          </a:p>
          <a:p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          </a:t>
            </a:r>
            <a:r>
              <a:rPr lang="ko-KR" altLang="en-US" dirty="0" smtClean="0">
                <a:sym typeface="Wingdings" panose="05000000000000000000" pitchFamily="2" charset="2"/>
              </a:rPr>
              <a:t>요청취소</a:t>
            </a:r>
            <a:r>
              <a:rPr lang="en-US" altLang="ko-KR" dirty="0" smtClean="0">
                <a:sym typeface="Wingdings" panose="05000000000000000000" pitchFamily="2" charset="2"/>
              </a:rPr>
              <a:t>: </a:t>
            </a:r>
            <a:r>
              <a:rPr lang="ko-KR" altLang="en-US" dirty="0" smtClean="0">
                <a:sym typeface="Wingdings" panose="05000000000000000000" pitchFamily="2" charset="2"/>
              </a:rPr>
              <a:t>정정사항이나 오류가 발생된 경우 요청취소버튼을 클릭하면 수정할 수 있는 상태로 변경됩니다</a:t>
            </a:r>
            <a:r>
              <a:rPr lang="en-US" altLang="ko-KR" dirty="0" smtClean="0">
                <a:sym typeface="Wingdings" panose="05000000000000000000" pitchFamily="2" charset="2"/>
              </a:rPr>
              <a:t>.</a:t>
            </a:r>
          </a:p>
          <a:p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                          (</a:t>
            </a:r>
            <a:r>
              <a:rPr lang="ko-KR" altLang="en-US" dirty="0" smtClean="0">
                <a:sym typeface="Wingdings" panose="05000000000000000000" pitchFamily="2" charset="2"/>
              </a:rPr>
              <a:t>단</a:t>
            </a:r>
            <a:r>
              <a:rPr lang="en-US" altLang="ko-KR" dirty="0" smtClean="0">
                <a:sym typeface="Wingdings" panose="05000000000000000000" pitchFamily="2" charset="2"/>
              </a:rPr>
              <a:t>, </a:t>
            </a:r>
            <a:r>
              <a:rPr lang="ko-KR" altLang="en-US" dirty="0" smtClean="0">
                <a:sym typeface="Wingdings" panose="05000000000000000000" pitchFamily="2" charset="2"/>
              </a:rPr>
              <a:t>확인요청 단계에 한하여 작업할 수 있습니다</a:t>
            </a:r>
            <a:r>
              <a:rPr lang="en-US" altLang="ko-KR" dirty="0" smtClean="0">
                <a:sym typeface="Wingdings" panose="05000000000000000000" pitchFamily="2" charset="2"/>
              </a:rPr>
              <a:t>.)</a:t>
            </a:r>
            <a:endParaRPr lang="en-US" altLang="ko-KR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555" y="2502944"/>
            <a:ext cx="2083840" cy="1037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그림 11"/>
          <p:cNvPicPr preferRelativeResize="0">
            <a:picLocks/>
          </p:cNvPicPr>
          <p:nvPr/>
        </p:nvPicPr>
        <p:blipFill rotWithShape="1">
          <a:blip r:embed="rId3"/>
          <a:srcRect l="41964" t="42670" r="51686" b="55854"/>
          <a:stretch/>
        </p:blipFill>
        <p:spPr>
          <a:xfrm>
            <a:off x="2580230" y="3022680"/>
            <a:ext cx="378314" cy="87130"/>
          </a:xfrm>
          <a:prstGeom prst="rect">
            <a:avLst/>
          </a:prstGeom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664" y="4387523"/>
            <a:ext cx="4058990" cy="985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230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외주 </a:t>
            </a:r>
            <a:r>
              <a:rPr lang="en-US" altLang="ko-KR" dirty="0"/>
              <a:t>〉 </a:t>
            </a:r>
            <a:r>
              <a:rPr lang="ko-KR" altLang="en-US" dirty="0"/>
              <a:t>외주 기성실적 </a:t>
            </a:r>
            <a:r>
              <a:rPr lang="en-US" altLang="ko-KR" dirty="0"/>
              <a:t>〉 </a:t>
            </a:r>
            <a:r>
              <a:rPr lang="ko-KR" altLang="en-US" dirty="0"/>
              <a:t>기성실적관리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2</a:t>
            </a:r>
            <a:r>
              <a:rPr lang="en-US" altLang="ko-KR" dirty="0" smtClean="0"/>
              <a:t>. </a:t>
            </a:r>
            <a:r>
              <a:rPr lang="ko-KR" altLang="en-US" dirty="0" smtClean="0"/>
              <a:t>건설공사 기성실적 등록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1) </a:t>
            </a:r>
            <a:r>
              <a:rPr lang="ko-KR" altLang="en-US" dirty="0" smtClean="0"/>
              <a:t>기본정보</a:t>
            </a:r>
            <a:r>
              <a:rPr lang="en-US" altLang="ko-KR" dirty="0" smtClean="0"/>
              <a:t>/</a:t>
            </a:r>
            <a:r>
              <a:rPr lang="ko-KR" altLang="en-US" dirty="0" smtClean="0"/>
              <a:t>공사내역</a:t>
            </a:r>
            <a:r>
              <a:rPr lang="en-US" altLang="ko-KR" dirty="0" smtClean="0"/>
              <a:t>/</a:t>
            </a:r>
            <a:r>
              <a:rPr lang="ko-KR" altLang="en-US" dirty="0" smtClean="0"/>
              <a:t>실적금액</a:t>
            </a:r>
            <a:r>
              <a:rPr lang="en-US" altLang="ko-KR" dirty="0" smtClean="0"/>
              <a:t>/</a:t>
            </a:r>
            <a:r>
              <a:rPr lang="ko-KR" altLang="en-US" dirty="0" smtClean="0"/>
              <a:t>기타 정보를 입력하세요</a:t>
            </a:r>
            <a:r>
              <a:rPr lang="en-US" altLang="ko-KR" dirty="0" smtClean="0"/>
              <a:t>.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2) ‘</a:t>
            </a:r>
            <a:r>
              <a:rPr lang="ko-KR" altLang="en-US" dirty="0" smtClean="0"/>
              <a:t>저장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버튼을 클릭하여 입력한 정보를 저장하세요</a:t>
            </a:r>
            <a:r>
              <a:rPr lang="en-US" altLang="ko-KR" dirty="0" smtClean="0"/>
              <a:t>.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3) ‘</a:t>
            </a:r>
            <a:r>
              <a:rPr lang="ko-KR" altLang="en-US" dirty="0" smtClean="0"/>
              <a:t>첨부파일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버튼을 클릭하면  기성실적증명서를 파일형태로 다운로드 받을 수 있는 팝업 창이 표시됩니다</a:t>
            </a:r>
            <a:r>
              <a:rPr lang="en-US" altLang="ko-KR" dirty="0" smtClean="0"/>
              <a:t>.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 </a:t>
            </a:r>
            <a:r>
              <a:rPr lang="en-US" altLang="ko-KR" dirty="0" smtClean="0">
                <a:sym typeface="Wingdings" panose="05000000000000000000" pitchFamily="2" charset="2"/>
              </a:rPr>
              <a:t> </a:t>
            </a:r>
            <a:r>
              <a:rPr lang="ko-KR" altLang="en-US" dirty="0" smtClean="0">
                <a:sym typeface="Wingdings" panose="05000000000000000000" pitchFamily="2" charset="2"/>
              </a:rPr>
              <a:t>첨부파일을 선택하고 </a:t>
            </a:r>
            <a:r>
              <a:rPr lang="en-US" altLang="ko-KR" dirty="0" smtClean="0">
                <a:sym typeface="Wingdings" panose="05000000000000000000" pitchFamily="2" charset="2"/>
              </a:rPr>
              <a:t>‘</a:t>
            </a:r>
            <a:r>
              <a:rPr lang="ko-KR" altLang="en-US" dirty="0" smtClean="0">
                <a:sym typeface="Wingdings" panose="05000000000000000000" pitchFamily="2" charset="2"/>
              </a:rPr>
              <a:t>다운로드</a:t>
            </a:r>
            <a:r>
              <a:rPr lang="en-US" altLang="ko-KR" dirty="0" smtClean="0">
                <a:sym typeface="Wingdings" panose="05000000000000000000" pitchFamily="2" charset="2"/>
              </a:rPr>
              <a:t>’ </a:t>
            </a:r>
            <a:r>
              <a:rPr lang="ko-KR" altLang="en-US" dirty="0" smtClean="0">
                <a:sym typeface="Wingdings" panose="05000000000000000000" pitchFamily="2" charset="2"/>
              </a:rPr>
              <a:t>버튼을 클릭을 하면 파일을 다운로드 됩니다</a:t>
            </a:r>
            <a:r>
              <a:rPr lang="en-US" altLang="ko-KR" dirty="0" smtClean="0">
                <a:sym typeface="Wingdings" panose="05000000000000000000" pitchFamily="2" charset="2"/>
              </a:rPr>
              <a:t>.</a:t>
            </a:r>
          </a:p>
          <a:p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     </a:t>
            </a:r>
            <a:r>
              <a:rPr lang="en-US" altLang="ko-KR" dirty="0" smtClean="0"/>
              <a:t> </a:t>
            </a:r>
            <a:r>
              <a:rPr lang="en-US" altLang="ko-KR" dirty="0">
                <a:sym typeface="Wingdings" panose="05000000000000000000" pitchFamily="2" charset="2"/>
              </a:rPr>
              <a:t> </a:t>
            </a:r>
            <a:r>
              <a:rPr lang="en-US" altLang="ko-KR" dirty="0" smtClean="0">
                <a:sym typeface="Wingdings" panose="05000000000000000000" pitchFamily="2" charset="2"/>
              </a:rPr>
              <a:t>‘</a:t>
            </a:r>
            <a:r>
              <a:rPr lang="ko-KR" altLang="en-US" dirty="0" smtClean="0">
                <a:sym typeface="Wingdings" panose="05000000000000000000" pitchFamily="2" charset="2"/>
              </a:rPr>
              <a:t>첨부파일</a:t>
            </a:r>
            <a:r>
              <a:rPr lang="en-US" altLang="ko-KR" dirty="0" smtClean="0">
                <a:sym typeface="Wingdings" panose="05000000000000000000" pitchFamily="2" charset="2"/>
              </a:rPr>
              <a:t>’</a:t>
            </a:r>
            <a:r>
              <a:rPr lang="ko-KR" altLang="en-US" dirty="0" smtClean="0">
                <a:sym typeface="Wingdings" panose="05000000000000000000" pitchFamily="2" charset="2"/>
              </a:rPr>
              <a:t> 버튼은</a:t>
            </a:r>
            <a:r>
              <a:rPr lang="en-US" altLang="ko-KR" dirty="0" smtClean="0">
                <a:sym typeface="Wingdings" panose="05000000000000000000" pitchFamily="2" charset="2"/>
              </a:rPr>
              <a:t>  </a:t>
            </a:r>
            <a:r>
              <a:rPr lang="ko-KR" altLang="en-US" dirty="0" smtClean="0">
                <a:sym typeface="Wingdings" panose="05000000000000000000" pitchFamily="2" charset="2"/>
              </a:rPr>
              <a:t>신청 후 동원건설산업 담당자가 확인이 된 기성실적에 한하여 버튼이 활성화되어 다운로드 받을 수 있습니다</a:t>
            </a:r>
            <a:r>
              <a:rPr lang="en-US" altLang="ko-KR" dirty="0" smtClean="0">
                <a:sym typeface="Wingdings" panose="05000000000000000000" pitchFamily="2" charset="2"/>
              </a:rPr>
              <a:t>.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3. </a:t>
            </a:r>
            <a:r>
              <a:rPr lang="ko-KR" altLang="en-US" dirty="0" smtClean="0"/>
              <a:t>정보통신공사 기성실적 등록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1) </a:t>
            </a:r>
            <a:r>
              <a:rPr lang="ko-KR" altLang="en-US" dirty="0" smtClean="0"/>
              <a:t>기본정보를 입력하세요</a:t>
            </a:r>
            <a:r>
              <a:rPr lang="en-US" altLang="ko-KR" dirty="0" smtClean="0"/>
              <a:t>.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2) ‘</a:t>
            </a:r>
            <a:r>
              <a:rPr lang="ko-KR" altLang="en-US" dirty="0" smtClean="0"/>
              <a:t>저장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버튼을 클릭하여 입력한 정보를 저장하세요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r>
              <a:rPr lang="en-US" altLang="ko-KR" dirty="0" smtClean="0"/>
              <a:t>   3) </a:t>
            </a:r>
            <a:r>
              <a:rPr lang="ko-KR" altLang="en-US" dirty="0" smtClean="0"/>
              <a:t>공사내역 및 실적금액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- ‘</a:t>
            </a:r>
            <a:r>
              <a:rPr lang="ko-KR" altLang="en-US" dirty="0" smtClean="0"/>
              <a:t>추가</a:t>
            </a:r>
            <a:r>
              <a:rPr lang="en-US" altLang="ko-KR" dirty="0" smtClean="0"/>
              <a:t>’</a:t>
            </a:r>
            <a:r>
              <a:rPr lang="ko-KR" altLang="en-US" dirty="0" smtClean="0"/>
              <a:t> 버튼을 클릭하여 입력할 행을 추가합니다</a:t>
            </a:r>
            <a:r>
              <a:rPr lang="en-US" altLang="ko-KR" dirty="0" smtClean="0"/>
              <a:t>.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- </a:t>
            </a:r>
            <a:r>
              <a:rPr lang="ko-KR" altLang="en-US" dirty="0" smtClean="0"/>
              <a:t>추가된 행에 공사내역 및 실적금액 정보를 입력하세요</a:t>
            </a:r>
            <a:r>
              <a:rPr lang="en-US" altLang="ko-KR" dirty="0" smtClean="0"/>
              <a:t>.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- ‘</a:t>
            </a:r>
            <a:r>
              <a:rPr lang="ko-KR" altLang="en-US" dirty="0" smtClean="0"/>
              <a:t>저장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버튼을 클릭하여 입력한 정보를 저장하세요</a:t>
            </a:r>
            <a:r>
              <a:rPr lang="en-US" altLang="ko-KR" dirty="0" smtClean="0"/>
              <a:t>.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- </a:t>
            </a:r>
            <a:r>
              <a:rPr lang="ko-KR" altLang="en-US" dirty="0" smtClean="0"/>
              <a:t>추가된 정보를 삭제하기 위해서는 왼쪽에 있는 체크박스를 선택한 후 삭제 버튼 클릭 및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저장</a:t>
            </a:r>
            <a:r>
              <a:rPr lang="en-US" altLang="ko-KR" dirty="0" smtClean="0"/>
              <a:t>’</a:t>
            </a:r>
            <a:r>
              <a:rPr lang="ko-KR" altLang="en-US" dirty="0" smtClean="0"/>
              <a:t> 버튼을 클릭하세요</a:t>
            </a:r>
            <a:r>
              <a:rPr lang="en-US" altLang="ko-KR" dirty="0" smtClean="0"/>
              <a:t>.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</a:t>
            </a:r>
            <a:r>
              <a:rPr lang="en-US" altLang="ko-KR" dirty="0" smtClean="0">
                <a:sym typeface="Wingdings" panose="05000000000000000000" pitchFamily="2" charset="2"/>
              </a:rPr>
              <a:t> ‘</a:t>
            </a:r>
            <a:r>
              <a:rPr lang="ko-KR" altLang="en-US" dirty="0" smtClean="0">
                <a:sym typeface="Wingdings" panose="05000000000000000000" pitchFamily="2" charset="2"/>
              </a:rPr>
              <a:t>저장</a:t>
            </a:r>
            <a:r>
              <a:rPr lang="en-US" altLang="ko-KR" dirty="0" smtClean="0">
                <a:sym typeface="Wingdings" panose="05000000000000000000" pitchFamily="2" charset="2"/>
              </a:rPr>
              <a:t>’ </a:t>
            </a:r>
            <a:r>
              <a:rPr lang="ko-KR" altLang="en-US" dirty="0" smtClean="0">
                <a:sym typeface="Wingdings" panose="05000000000000000000" pitchFamily="2" charset="2"/>
              </a:rPr>
              <a:t>버튼을 클릭하지 않으면 삭제된 정보가 실제적으로 삭제처리 되지 않습니다</a:t>
            </a:r>
            <a:r>
              <a:rPr lang="en-US" altLang="ko-KR" dirty="0" smtClean="0">
                <a:sym typeface="Wingdings" panose="05000000000000000000" pitchFamily="2" charset="2"/>
              </a:rPr>
              <a:t>.</a:t>
            </a:r>
          </a:p>
          <a:p>
            <a:r>
              <a:rPr lang="en-US" altLang="ko-KR" dirty="0" smtClean="0">
                <a:sym typeface="Wingdings" panose="05000000000000000000" pitchFamily="2" charset="2"/>
              </a:rPr>
              <a:t>   4) </a:t>
            </a:r>
            <a:r>
              <a:rPr lang="ko-KR" altLang="en-US" dirty="0" smtClean="0">
                <a:sym typeface="Wingdings" panose="05000000000000000000" pitchFamily="2" charset="2"/>
              </a:rPr>
              <a:t>첨부파일 동작 방식은 </a:t>
            </a:r>
            <a:r>
              <a:rPr lang="ko-KR" altLang="en-US" dirty="0">
                <a:sym typeface="Wingdings" panose="05000000000000000000" pitchFamily="2" charset="2"/>
              </a:rPr>
              <a:t>상기 </a:t>
            </a:r>
            <a:r>
              <a:rPr lang="ko-KR" altLang="en-US" dirty="0"/>
              <a:t>건설공사 기성실적 </a:t>
            </a:r>
            <a:r>
              <a:rPr lang="ko-KR" altLang="en-US" dirty="0" smtClean="0"/>
              <a:t>등록</a:t>
            </a:r>
            <a:r>
              <a:rPr lang="ko-KR" altLang="en-US" dirty="0" smtClean="0">
                <a:sym typeface="Wingdings" panose="05000000000000000000" pitchFamily="2" charset="2"/>
              </a:rPr>
              <a:t>과 </a:t>
            </a:r>
            <a:r>
              <a:rPr lang="ko-KR" altLang="en-US" dirty="0">
                <a:sym typeface="Wingdings" panose="05000000000000000000" pitchFamily="2" charset="2"/>
              </a:rPr>
              <a:t>동일합니다</a:t>
            </a:r>
            <a:r>
              <a:rPr lang="en-US" altLang="ko-KR" dirty="0">
                <a:sym typeface="Wingdings" panose="05000000000000000000" pitchFamily="2" charset="2"/>
              </a:rPr>
              <a:t>. </a:t>
            </a:r>
          </a:p>
          <a:p>
            <a:endParaRPr lang="en-US" altLang="ko-KR" dirty="0" smtClean="0">
              <a:sym typeface="Wingdings" panose="05000000000000000000" pitchFamily="2" charset="2"/>
            </a:endParaRPr>
          </a:p>
          <a:p>
            <a:r>
              <a:rPr lang="en-US" altLang="ko-KR" dirty="0" smtClean="0">
                <a:sym typeface="Wingdings" panose="05000000000000000000" pitchFamily="2" charset="2"/>
              </a:rPr>
              <a:t>4. </a:t>
            </a:r>
            <a:r>
              <a:rPr lang="ko-KR" altLang="en-US" dirty="0" smtClean="0">
                <a:sym typeface="Wingdings" panose="05000000000000000000" pitchFamily="2" charset="2"/>
              </a:rPr>
              <a:t>전기공사 기성실적 등록</a:t>
            </a:r>
            <a:endParaRPr lang="en-US" altLang="ko-KR" dirty="0" smtClean="0">
              <a:sym typeface="Wingdings" panose="05000000000000000000" pitchFamily="2" charset="2"/>
            </a:endParaRPr>
          </a:p>
          <a:p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  1) </a:t>
            </a:r>
            <a:r>
              <a:rPr lang="ko-KR" altLang="en-US" dirty="0" smtClean="0">
                <a:sym typeface="Wingdings" panose="05000000000000000000" pitchFamily="2" charset="2"/>
              </a:rPr>
              <a:t>기본정보</a:t>
            </a:r>
            <a:r>
              <a:rPr lang="en-US" altLang="ko-KR" dirty="0" smtClean="0">
                <a:sym typeface="Wingdings" panose="05000000000000000000" pitchFamily="2" charset="2"/>
              </a:rPr>
              <a:t>/</a:t>
            </a:r>
            <a:r>
              <a:rPr lang="ko-KR" altLang="en-US" dirty="0" smtClean="0">
                <a:sym typeface="Wingdings" panose="05000000000000000000" pitchFamily="2" charset="2"/>
              </a:rPr>
              <a:t>공사내역</a:t>
            </a:r>
            <a:r>
              <a:rPr lang="en-US" altLang="ko-KR" dirty="0" smtClean="0">
                <a:sym typeface="Wingdings" panose="05000000000000000000" pitchFamily="2" charset="2"/>
              </a:rPr>
              <a:t>/</a:t>
            </a:r>
            <a:r>
              <a:rPr lang="ko-KR" altLang="en-US" dirty="0" smtClean="0">
                <a:sym typeface="Wingdings" panose="05000000000000000000" pitchFamily="2" charset="2"/>
              </a:rPr>
              <a:t>실적금액</a:t>
            </a:r>
            <a:r>
              <a:rPr lang="en-US" altLang="ko-KR" dirty="0" smtClean="0">
                <a:sym typeface="Wingdings" panose="05000000000000000000" pitchFamily="2" charset="2"/>
              </a:rPr>
              <a:t>/</a:t>
            </a:r>
            <a:r>
              <a:rPr lang="ko-KR" altLang="en-US" dirty="0" smtClean="0">
                <a:sym typeface="Wingdings" panose="05000000000000000000" pitchFamily="2" charset="2"/>
              </a:rPr>
              <a:t>시공규모 정보를 입력하세요</a:t>
            </a:r>
            <a:r>
              <a:rPr lang="en-US" altLang="ko-KR" dirty="0" smtClean="0">
                <a:sym typeface="Wingdings" panose="05000000000000000000" pitchFamily="2" charset="2"/>
              </a:rPr>
              <a:t>.</a:t>
            </a:r>
          </a:p>
          <a:p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  2) ‘</a:t>
            </a:r>
            <a:r>
              <a:rPr lang="ko-KR" altLang="en-US" dirty="0" smtClean="0">
                <a:sym typeface="Wingdings" panose="05000000000000000000" pitchFamily="2" charset="2"/>
              </a:rPr>
              <a:t>저장</a:t>
            </a:r>
            <a:r>
              <a:rPr lang="en-US" altLang="ko-KR" dirty="0" smtClean="0">
                <a:sym typeface="Wingdings" panose="05000000000000000000" pitchFamily="2" charset="2"/>
              </a:rPr>
              <a:t>’ </a:t>
            </a:r>
            <a:r>
              <a:rPr lang="ko-KR" altLang="en-US" dirty="0" smtClean="0">
                <a:sym typeface="Wingdings" panose="05000000000000000000" pitchFamily="2" charset="2"/>
              </a:rPr>
              <a:t>버튼을 클릭하여 입력한 정보를 저장하세요</a:t>
            </a:r>
            <a:r>
              <a:rPr lang="en-US" altLang="ko-KR" dirty="0" smtClean="0">
                <a:sym typeface="Wingdings" panose="05000000000000000000" pitchFamily="2" charset="2"/>
              </a:rPr>
              <a:t>.</a:t>
            </a:r>
          </a:p>
          <a:p>
            <a:r>
              <a:rPr lang="en-US" altLang="ko-KR" dirty="0" smtClean="0">
                <a:sym typeface="Wingdings" panose="05000000000000000000" pitchFamily="2" charset="2"/>
              </a:rPr>
              <a:t>   3) </a:t>
            </a:r>
            <a:r>
              <a:rPr lang="ko-KR" altLang="en-US" dirty="0" smtClean="0">
                <a:sym typeface="Wingdings" panose="05000000000000000000" pitchFamily="2" charset="2"/>
              </a:rPr>
              <a:t>하도급내역 정보는 동원건설산업담당자가 입력합니다</a:t>
            </a:r>
            <a:r>
              <a:rPr lang="en-US" altLang="ko-KR" dirty="0" smtClean="0">
                <a:sym typeface="Wingdings" panose="05000000000000000000" pitchFamily="2" charset="2"/>
              </a:rPr>
              <a:t>.</a:t>
            </a:r>
          </a:p>
          <a:p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  4</a:t>
            </a:r>
            <a:r>
              <a:rPr lang="en-US" altLang="ko-KR" dirty="0">
                <a:sym typeface="Wingdings" panose="05000000000000000000" pitchFamily="2" charset="2"/>
              </a:rPr>
              <a:t>) </a:t>
            </a:r>
            <a:r>
              <a:rPr lang="ko-KR" altLang="en-US" dirty="0">
                <a:sym typeface="Wingdings" panose="05000000000000000000" pitchFamily="2" charset="2"/>
              </a:rPr>
              <a:t>첨부파일 동작 방식은 상기 </a:t>
            </a:r>
            <a:r>
              <a:rPr lang="ko-KR" altLang="en-US" dirty="0"/>
              <a:t>건설공사 기성실적 등록</a:t>
            </a:r>
            <a:r>
              <a:rPr lang="ko-KR" altLang="en-US" dirty="0">
                <a:sym typeface="Wingdings" panose="05000000000000000000" pitchFamily="2" charset="2"/>
              </a:rPr>
              <a:t>과 동일합니다</a:t>
            </a:r>
            <a:r>
              <a:rPr lang="en-US" altLang="ko-KR" dirty="0">
                <a:sym typeface="Wingdings" panose="05000000000000000000" pitchFamily="2" charset="2"/>
              </a:rPr>
              <a:t>. </a:t>
            </a:r>
            <a:endParaRPr lang="en-US" altLang="ko-KR" dirty="0" smtClean="0">
              <a:sym typeface="Wingdings" panose="05000000000000000000" pitchFamily="2" charset="2"/>
            </a:endParaRPr>
          </a:p>
          <a:p>
            <a:endParaRPr lang="en-US" altLang="ko-KR" dirty="0">
              <a:sym typeface="Wingdings" panose="05000000000000000000" pitchFamily="2" charset="2"/>
            </a:endParaRPr>
          </a:p>
          <a:p>
            <a:r>
              <a:rPr lang="en-US" altLang="ko-KR" dirty="0" smtClean="0">
                <a:sym typeface="Wingdings" panose="05000000000000000000" pitchFamily="2" charset="2"/>
              </a:rPr>
              <a:t>5. </a:t>
            </a:r>
            <a:r>
              <a:rPr lang="ko-KR" altLang="en-US" dirty="0" smtClean="0">
                <a:sym typeface="Wingdings" panose="05000000000000000000" pitchFamily="2" charset="2"/>
              </a:rPr>
              <a:t>전기공사 복합공사 등록</a:t>
            </a:r>
            <a:endParaRPr lang="en-US" altLang="ko-KR" dirty="0" smtClean="0">
              <a:sym typeface="Wingdings" panose="05000000000000000000" pitchFamily="2" charset="2"/>
            </a:endParaRPr>
          </a:p>
          <a:p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  1) </a:t>
            </a:r>
            <a:r>
              <a:rPr lang="ko-KR" altLang="en-US" dirty="0" smtClean="0">
                <a:sym typeface="Wingdings" panose="05000000000000000000" pitchFamily="2" charset="2"/>
              </a:rPr>
              <a:t>공사유형에 따라서 해당 정보를 입력한 후 </a:t>
            </a:r>
            <a:r>
              <a:rPr lang="en-US" altLang="ko-KR" dirty="0" smtClean="0">
                <a:sym typeface="Wingdings" panose="05000000000000000000" pitchFamily="2" charset="2"/>
              </a:rPr>
              <a:t>‘</a:t>
            </a:r>
            <a:r>
              <a:rPr lang="ko-KR" altLang="en-US" dirty="0" smtClean="0">
                <a:sym typeface="Wingdings" panose="05000000000000000000" pitchFamily="2" charset="2"/>
              </a:rPr>
              <a:t>저장</a:t>
            </a:r>
            <a:r>
              <a:rPr lang="en-US" altLang="ko-KR" dirty="0" smtClean="0">
                <a:sym typeface="Wingdings" panose="05000000000000000000" pitchFamily="2" charset="2"/>
              </a:rPr>
              <a:t>’ </a:t>
            </a:r>
            <a:r>
              <a:rPr lang="ko-KR" altLang="en-US" dirty="0" smtClean="0">
                <a:sym typeface="Wingdings" panose="05000000000000000000" pitchFamily="2" charset="2"/>
              </a:rPr>
              <a:t>버튼을 클릭하세요</a:t>
            </a:r>
            <a:r>
              <a:rPr lang="en-US" altLang="ko-KR" dirty="0" smtClean="0">
                <a:sym typeface="Wingdings" panose="05000000000000000000" pitchFamily="2" charset="2"/>
              </a:rPr>
              <a:t>.</a:t>
            </a:r>
          </a:p>
          <a:p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  2) </a:t>
            </a:r>
            <a:r>
              <a:rPr lang="ko-KR" altLang="en-US" dirty="0">
                <a:sym typeface="Wingdings" panose="05000000000000000000" pitchFamily="2" charset="2"/>
              </a:rPr>
              <a:t>첨부파일 동작 방식은 상기 </a:t>
            </a:r>
            <a:r>
              <a:rPr lang="ko-KR" altLang="en-US" dirty="0"/>
              <a:t>건설공사 기성실적 등록</a:t>
            </a:r>
            <a:r>
              <a:rPr lang="ko-KR" altLang="en-US" dirty="0">
                <a:sym typeface="Wingdings" panose="05000000000000000000" pitchFamily="2" charset="2"/>
              </a:rPr>
              <a:t>과 동일합니다</a:t>
            </a:r>
            <a:r>
              <a:rPr lang="en-US" altLang="ko-KR" dirty="0">
                <a:sym typeface="Wingdings" panose="05000000000000000000" pitchFamily="2" charset="2"/>
              </a:rPr>
              <a:t>. </a:t>
            </a:r>
            <a:endParaRPr lang="en-US" altLang="ko-KR" dirty="0" smtClean="0">
              <a:sym typeface="Wingdings" panose="05000000000000000000" pitchFamily="2" charset="2"/>
            </a:endParaRPr>
          </a:p>
          <a:p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  </a:t>
            </a:r>
            <a:endParaRPr lang="en-US" altLang="ko-KR" dirty="0">
              <a:sym typeface="Wingdings" panose="05000000000000000000" pitchFamily="2" charset="2"/>
            </a:endParaRPr>
          </a:p>
          <a:p>
            <a:r>
              <a:rPr lang="en-US" altLang="ko-KR" dirty="0" smtClean="0">
                <a:sym typeface="Wingdings" panose="05000000000000000000" pitchFamily="2" charset="2"/>
              </a:rPr>
              <a:t> </a:t>
            </a:r>
            <a:r>
              <a:rPr lang="ko-KR" altLang="en-US" dirty="0" smtClean="0">
                <a:sym typeface="Wingdings" panose="05000000000000000000" pitchFamily="2" charset="2"/>
              </a:rPr>
              <a:t> </a:t>
            </a:r>
            <a:endParaRPr lang="en-US" altLang="ko-KR" dirty="0">
              <a:sym typeface="Wingdings" panose="05000000000000000000" pitchFamily="2" charset="2"/>
            </a:endParaRPr>
          </a:p>
          <a:p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96543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9239</TotalTime>
  <Words>867</Words>
  <Application>Microsoft Office PowerPoint</Application>
  <PresentationFormat>A4 용지(210x297mm)</PresentationFormat>
  <Paragraphs>104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외주 〉 외주 기성실적 〉 기성실적관리</vt:lpstr>
      <vt:lpstr>외주 〉 외주 기성실적 〉 기성실적관리</vt:lpstr>
      <vt:lpstr>외주 〉 외주 기성실적 〉 기성실적관리</vt:lpstr>
      <vt:lpstr>외주 〉 외주 기성실적 〉 기성실적관리</vt:lpstr>
      <vt:lpstr>외주 〉 외주 기성실적 〉 기성실적관리</vt:lpstr>
      <vt:lpstr>외주 〉 외주 기성실적 〉 기성실적관리</vt:lpstr>
      <vt:lpstr>외주 〉 외주 기성실적 〉 기성실적관리</vt:lpstr>
      <vt:lpstr>외주 〉 외주 기성실적 〉 기성실적관리</vt:lpstr>
      <vt:lpstr>외주 〉 외주 기성실적 〉 기성실적관리</vt:lpstr>
      <vt:lpstr>외주 〉 외주 기성실적 〉 기성실적관리</vt:lpstr>
    </vt:vector>
  </TitlesOfParts>
  <Company>human-plus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0</dc:title>
  <dc:creator>smartriver</dc:creator>
  <cp:lastModifiedBy>dw</cp:lastModifiedBy>
  <cp:revision>1766</cp:revision>
  <cp:lastPrinted>2016-10-30T02:08:58Z</cp:lastPrinted>
  <dcterms:created xsi:type="dcterms:W3CDTF">2011-12-06T07:24:48Z</dcterms:created>
  <dcterms:modified xsi:type="dcterms:W3CDTF">2020-10-26T05:23:24Z</dcterms:modified>
</cp:coreProperties>
</file>