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72" r:id="rId3"/>
    <p:sldId id="273" r:id="rId4"/>
    <p:sldId id="258" r:id="rId5"/>
    <p:sldId id="274" r:id="rId6"/>
    <p:sldId id="275" r:id="rId7"/>
    <p:sldId id="276" r:id="rId8"/>
    <p:sldId id="264" r:id="rId9"/>
    <p:sldId id="271" r:id="rId10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HY헤드라인M" panose="02030600000101010101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>
      <p:cViewPr varScale="1">
        <p:scale>
          <a:sx n="82" d="100"/>
          <a:sy n="82" d="100"/>
        </p:scale>
        <p:origin x="160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2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A02F-8964-4964-A3F4-2018395FDBF9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FFD9D-C96E-41E3-AF64-A8618FE57C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84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4918AF-0389-4DB1-A857-79CAC948DA87}" type="datetimeFigureOut">
              <a:rPr lang="ko-KR" altLang="en-US" smtClean="0"/>
              <a:pPr/>
              <a:t>2026-01-16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47F4EA-7FCE-4297-AC07-EA1FC2AFA4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bill.co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siljuk.kosca.or.kr/" TargetMode="External"/><Relationship Id="rId7" Type="http://schemas.openxmlformats.org/officeDocument/2006/relationships/hyperlink" Target="http://www.keca.or.k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://siljuk.cak.or.kr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://www.kica.or.k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700209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동원파트너스</a:t>
            </a:r>
            <a:r>
              <a:rPr lang="ko-KR" altLang="en-US" sz="28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기성실적증명 진행절차 안내</a:t>
            </a:r>
            <a:endParaRPr lang="ko-KR" altLang="en-US" sz="28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 descr="동원건설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816" y="1290246"/>
            <a:ext cx="2097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① 로그인 </a:t>
            </a:r>
            <a:r>
              <a:rPr lang="en-US" altLang="ko-KR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 ID : </a:t>
            </a:r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사업자번호 </a:t>
            </a:r>
            <a:r>
              <a:rPr lang="en-US" altLang="ko-KR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54" y="3326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진행순서</a:t>
            </a:r>
            <a:endParaRPr lang="ko-KR" altLang="en-US" sz="16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408599" y="1681052"/>
            <a:ext cx="2279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u="sng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https://partner.dongwon.com</a:t>
            </a:r>
            <a:endParaRPr lang="ko-KR" altLang="en-US" sz="1200" b="1" u="sng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2609" y="1681052"/>
            <a:ext cx="2975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접속 후 우측 상단 </a:t>
            </a:r>
            <a:r>
              <a:rPr lang="en-US" altLang="ko-KR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ID,  PW </a:t>
            </a:r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 및 로그인</a:t>
            </a:r>
            <a:endParaRPr lang="ko-KR" altLang="en-US" sz="1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5" name="그림 24" descr="동원건설산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437" y="827420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동원파트너스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로그인</a:t>
            </a: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097984"/>
            <a:ext cx="8280920" cy="3344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6660232" y="2420888"/>
            <a:ext cx="2088232" cy="1512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5536" y="5589240"/>
            <a:ext cx="83892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latin typeface="+mn-ea"/>
              </a:rPr>
              <a:t>※ </a:t>
            </a:r>
            <a:r>
              <a:rPr lang="ko-KR" altLang="en-US" sz="1050" b="1" dirty="0" smtClean="0">
                <a:latin typeface="+mn-ea"/>
              </a:rPr>
              <a:t>담당자 퇴사 등의 사유로 비밀번호 찾기가 불가능한 경우 동원건설산업㈜ 담당자에게</a:t>
            </a:r>
            <a:r>
              <a:rPr lang="en-US" altLang="ko-KR" sz="1050" b="1" dirty="0">
                <a:latin typeface="+mn-ea"/>
              </a:rPr>
              <a:t> </a:t>
            </a:r>
            <a:r>
              <a:rPr lang="ko-KR" altLang="en-US" sz="1050" b="1" dirty="0" smtClean="0">
                <a:latin typeface="+mn-ea"/>
              </a:rPr>
              <a:t>연락 </a:t>
            </a:r>
            <a:r>
              <a:rPr lang="ko-KR" altLang="en-US" sz="1050" b="1" dirty="0" err="1" smtClean="0">
                <a:latin typeface="+mn-ea"/>
              </a:rPr>
              <a:t>부탁드립니다</a:t>
            </a:r>
            <a:r>
              <a:rPr lang="en-US" altLang="ko-KR" sz="1050" b="1" dirty="0" smtClean="0">
                <a:latin typeface="+mn-ea"/>
              </a:rPr>
              <a:t>. (</a:t>
            </a:r>
            <a:r>
              <a:rPr lang="ko-KR" altLang="en-US" sz="1050" b="1" dirty="0" smtClean="0">
                <a:latin typeface="+mn-ea"/>
              </a:rPr>
              <a:t>비밀번호 초기화</a:t>
            </a:r>
            <a:r>
              <a:rPr lang="en-US" altLang="ko-KR" sz="1050" b="1" dirty="0" smtClean="0">
                <a:latin typeface="+mn-ea"/>
              </a:rPr>
              <a:t>)</a:t>
            </a:r>
            <a:endParaRPr lang="ko-KR" altLang="en-US" sz="105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20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816" y="1290246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② 기성실적증명서 작성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54" y="3326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진행순서</a:t>
            </a:r>
            <a:endParaRPr lang="ko-KR" altLang="en-US" sz="16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5" name="그림 24" descr="동원건설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437" y="82742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동원파트너스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로그인 ▶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기성실적증명서 작성</a:t>
            </a: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32856"/>
            <a:ext cx="8352928" cy="37628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536" y="1681052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접속 후 좌측 하단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외주기성실적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2628" y="4725144"/>
            <a:ext cx="1072578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1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816" y="1290246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② 기성실적증명서 작성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54" y="3326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진행순서</a:t>
            </a:r>
            <a:endParaRPr lang="ko-KR" altLang="en-US" sz="16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5" name="그림 24" descr="동원건설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437" y="82742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동원파트너스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로그인 ▶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기성실적증명서 작성</a:t>
            </a: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681052"/>
            <a:ext cx="580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실적년도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2025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기성유형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해당 제출 협회 서식 선택 → 추가 →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팝업창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저장</a:t>
            </a:r>
            <a:endParaRPr lang="en-US" altLang="ko-KR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60848"/>
            <a:ext cx="8352928" cy="244828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978079" y="2473129"/>
            <a:ext cx="1314001" cy="12685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172400" y="2167741"/>
            <a:ext cx="495672" cy="3025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625" y="3979622"/>
            <a:ext cx="3923134" cy="1808584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7775187" y="5499813"/>
            <a:ext cx="479351" cy="2937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861625" y="3979622"/>
            <a:ext cx="3923134" cy="189765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949388" y="5249330"/>
            <a:ext cx="8389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※ </a:t>
            </a:r>
            <a:r>
              <a:rPr lang="ko-KR" altLang="en-US" sz="800" b="1" dirty="0" smtClean="0">
                <a:latin typeface="+mn-ea"/>
              </a:rPr>
              <a:t>전문건설협회 제출 건은 </a:t>
            </a:r>
            <a:r>
              <a:rPr lang="en-US" altLang="ko-KR" sz="800" b="1" dirty="0" smtClean="0">
                <a:latin typeface="+mn-ea"/>
              </a:rPr>
              <a:t>‘</a:t>
            </a:r>
            <a:r>
              <a:rPr lang="ko-KR" altLang="en-US" sz="800" b="1" dirty="0" smtClean="0">
                <a:latin typeface="+mn-ea"/>
              </a:rPr>
              <a:t>건설공사</a:t>
            </a:r>
            <a:r>
              <a:rPr lang="en-US" altLang="ko-KR" sz="800" b="1" dirty="0" smtClean="0">
                <a:latin typeface="+mn-ea"/>
              </a:rPr>
              <a:t>‘ </a:t>
            </a:r>
            <a:r>
              <a:rPr lang="ko-KR" altLang="en-US" sz="800" b="1" dirty="0" smtClean="0">
                <a:latin typeface="+mn-ea"/>
              </a:rPr>
              <a:t>선택</a:t>
            </a:r>
            <a:endParaRPr lang="ko-KR" altLang="en-US" sz="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654" y="3326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진행순서</a:t>
            </a:r>
            <a:endParaRPr lang="ko-KR" altLang="en-US" sz="16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5" name="그림 24" descr="동원건설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32" y="2060848"/>
            <a:ext cx="8311640" cy="8538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15" y="2985252"/>
            <a:ext cx="8296757" cy="296402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475596" y="2492896"/>
            <a:ext cx="7480780" cy="1869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580112" y="220486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rgbClr val="FF0000"/>
                </a:solidFill>
              </a:rPr>
              <a:t>↙더블클릭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7544" y="3346750"/>
            <a:ext cx="8280920" cy="2745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148101" y="3022284"/>
            <a:ext cx="12153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rgbClr val="FF0000"/>
                </a:solidFill>
              </a:rPr>
              <a:t>상세내역작성 예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)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37" y="82742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동원파트너스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로그인 ▶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기성실적증명서 작성</a:t>
            </a: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816" y="1290246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② 기성실적증명서 작성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681052"/>
            <a:ext cx="274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추가된 행 더블클릭 후 상세내역 작성</a:t>
            </a:r>
            <a:endParaRPr lang="en-US" altLang="ko-KR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66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654" y="3326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진행순서</a:t>
            </a:r>
            <a:endParaRPr lang="ko-KR" altLang="en-US" sz="16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5" name="그림 24" descr="동원건설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9" y="2129387"/>
            <a:ext cx="4108326" cy="1303081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491880" y="2688263"/>
            <a:ext cx="504056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45" y="3624356"/>
            <a:ext cx="4743450" cy="154305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891220" y="4365396"/>
            <a:ext cx="8085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64816" y="1290246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② 기성실적증명서 작성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681052"/>
            <a:ext cx="5647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상세내역 작성 후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우측상단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저장 → 목록 확인 → 해당 건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우측상단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확인 요청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589240"/>
            <a:ext cx="83892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latin typeface="+mn-ea"/>
              </a:rPr>
              <a:t>※ </a:t>
            </a:r>
            <a:r>
              <a:rPr lang="ko-KR" altLang="en-US" sz="1050" b="1" dirty="0" smtClean="0">
                <a:latin typeface="+mn-ea"/>
              </a:rPr>
              <a:t>각각 </a:t>
            </a:r>
            <a:r>
              <a:rPr lang="ko-KR" altLang="en-US" sz="1050" b="1" dirty="0" err="1" smtClean="0">
                <a:latin typeface="+mn-ea"/>
              </a:rPr>
              <a:t>공사건별로</a:t>
            </a:r>
            <a:r>
              <a:rPr lang="ko-KR" altLang="en-US" sz="1050" b="1" dirty="0" smtClean="0">
                <a:latin typeface="+mn-ea"/>
              </a:rPr>
              <a:t> 작성하여 확인요청 </a:t>
            </a:r>
            <a:r>
              <a:rPr lang="ko-KR" altLang="en-US" sz="1050" b="1" dirty="0" err="1" smtClean="0">
                <a:latin typeface="+mn-ea"/>
              </a:rPr>
              <a:t>부탁드립니다</a:t>
            </a:r>
            <a:endParaRPr lang="ko-KR" altLang="en-US" sz="1050" b="1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437" y="82742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동원파트너스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로그인 ▶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기성실적증명서 작성</a:t>
            </a: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654" y="3326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진행순서</a:t>
            </a:r>
            <a:endParaRPr lang="ko-KR" altLang="en-US" sz="16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5" name="그림 24" descr="동원건설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92521"/>
            <a:ext cx="8280920" cy="119246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362298" y="2132878"/>
            <a:ext cx="314158" cy="1843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389" y="3291013"/>
            <a:ext cx="4029075" cy="111442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686732" y="3848224"/>
            <a:ext cx="909603" cy="37286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67544" y="2852936"/>
            <a:ext cx="7606722" cy="1946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67944" y="263691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rgbClr val="FF0000"/>
                </a:solidFill>
              </a:rPr>
              <a:t>↙더블클릭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16" y="4415755"/>
            <a:ext cx="8458200" cy="1533525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7956376" y="4843033"/>
            <a:ext cx="792088" cy="33838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3437" y="827420"/>
            <a:ext cx="6184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동원파트너스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로그인 ▶ 기성실적증명서 작성 ▶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증명서 확인</a:t>
            </a:r>
            <a:r>
              <a:rPr lang="en-US" altLang="ko-KR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출력</a:t>
            </a: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816" y="1290246"/>
            <a:ext cx="2148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③ 기성실적증명서 확인</a:t>
            </a:r>
            <a:r>
              <a:rPr lang="en-US" altLang="ko-KR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출력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6810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동원건설산업에서 확인 후 전자서명 → </a:t>
            </a:r>
            <a:endParaRPr lang="en-US" altLang="ko-KR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로그인 → 외주 기성실적증명 → 내역조회 → 해당 건 더블클릭 후 첨부파일 확인 → 다운로드 후 사용 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62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654" y="3326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진행순서</a:t>
            </a:r>
            <a:endParaRPr lang="ko-KR" altLang="en-US" sz="16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 descr="동원건설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544" y="1678941"/>
            <a:ext cx="71287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105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</a:t>
            </a:r>
            <a:r>
              <a:rPr lang="ko-KR" altLang="en-US" sz="105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전문건설업체 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대한전문건설협회 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19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일까지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05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ko-KR" altLang="en-US" sz="105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종합건설업체 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대한건설협회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(2026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19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일까지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05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/>
            <a:r>
              <a:rPr lang="ko-KR" altLang="en-US" sz="105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전기공사업체 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한국전기공사협회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(2026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19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일까지</a:t>
            </a:r>
            <a:r>
              <a:rPr lang="en-US" altLang="ko-KR" sz="10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05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05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ko-KR" altLang="en-US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통신공사업체 </a:t>
            </a:r>
            <a:r>
              <a:rPr lang="en-US" altLang="ko-KR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한국정보통신공사협회 </a:t>
            </a:r>
            <a:r>
              <a:rPr lang="en-US" altLang="ko-KR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19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일까지</a:t>
            </a:r>
            <a:r>
              <a:rPr lang="en-US" altLang="ko-KR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05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05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● </a:t>
            </a:r>
            <a:r>
              <a:rPr lang="ko-KR" altLang="en-US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설비공사업체 </a:t>
            </a:r>
            <a:r>
              <a:rPr lang="en-US" altLang="ko-KR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050" dirty="0" err="1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대한기계설비건설협회</a:t>
            </a:r>
            <a:r>
              <a:rPr lang="ko-KR" altLang="en-US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19</a:t>
            </a:r>
            <a:r>
              <a:rPr lang="ko-KR" altLang="en-US" sz="10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일까지</a:t>
            </a:r>
            <a:r>
              <a:rPr lang="en-US" altLang="ko-KR" sz="10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05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9"/>
            <a:ext cx="1171607" cy="48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1621" y="2780929"/>
            <a:ext cx="126484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2827" y="2780929"/>
            <a:ext cx="151216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86661" y="2780929"/>
            <a:ext cx="1570933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0721" y="2780929"/>
            <a:ext cx="154830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53437" y="827420"/>
            <a:ext cx="7665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동원파트너스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로그인 ▶ 기성실적증명서 작성 ▶ 증명서 확인</a:t>
            </a:r>
            <a:r>
              <a:rPr lang="en-US" altLang="ko-KR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6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출력 ▶ </a:t>
            </a:r>
            <a:r>
              <a:rPr lang="ko-KR" altLang="en-US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각 협회 제출</a:t>
            </a:r>
            <a:endParaRPr lang="ko-KR" altLang="en-US" sz="1600" b="1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816" y="1290246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④ 각 협회 제출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3204265"/>
            <a:ext cx="2319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32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 descr="동원건설산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0434" y="1"/>
            <a:ext cx="1313565" cy="764704"/>
          </a:xfrm>
          <a:prstGeom prst="rect">
            <a:avLst/>
          </a:prstGeom>
        </p:spPr>
      </p:pic>
      <p:pic>
        <p:nvPicPr>
          <p:cNvPr id="6" name="그림 5" descr="139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805264"/>
            <a:ext cx="576064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6018064"/>
            <a:ext cx="4296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기타문의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외주구매팀</a:t>
            </a:r>
            <a:r>
              <a:rPr lang="ko-KR" altLang="en-US" sz="16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정수영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02-589-4051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891</TotalTime>
  <Words>278</Words>
  <Application>Microsoft Office PowerPoint</Application>
  <PresentationFormat>화면 슬라이드 쇼(4:3)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Bookman Old Style</vt:lpstr>
      <vt:lpstr>Wingdings 3</vt:lpstr>
      <vt:lpstr>Gill Sans MT</vt:lpstr>
      <vt:lpstr>맑은 고딕</vt:lpstr>
      <vt:lpstr>HY헤드라인M</vt:lpstr>
      <vt:lpstr>돋움</vt:lpstr>
      <vt:lpstr>Wingdings</vt:lpstr>
      <vt:lpstr>원본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dw</dc:creator>
  <cp:lastModifiedBy>DW-RT</cp:lastModifiedBy>
  <cp:revision>84</cp:revision>
  <dcterms:created xsi:type="dcterms:W3CDTF">2014-12-02T00:16:03Z</dcterms:created>
  <dcterms:modified xsi:type="dcterms:W3CDTF">2026-01-16T01:01:29Z</dcterms:modified>
</cp:coreProperties>
</file>